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68" r:id="rId4"/>
    <p:sldId id="263" r:id="rId5"/>
    <p:sldId id="278" r:id="rId6"/>
    <p:sldId id="279" r:id="rId7"/>
    <p:sldId id="280" r:id="rId8"/>
    <p:sldId id="264" r:id="rId9"/>
    <p:sldId id="266" r:id="rId10"/>
    <p:sldId id="269" r:id="rId11"/>
    <p:sldId id="283" r:id="rId12"/>
    <p:sldId id="292" r:id="rId13"/>
    <p:sldId id="294" r:id="rId14"/>
    <p:sldId id="281" r:id="rId15"/>
    <p:sldId id="270" r:id="rId16"/>
    <p:sldId id="271" r:id="rId17"/>
    <p:sldId id="258" r:id="rId18"/>
    <p:sldId id="293" r:id="rId19"/>
    <p:sldId id="274" r:id="rId20"/>
    <p:sldId id="272" r:id="rId21"/>
    <p:sldId id="273" r:id="rId22"/>
    <p:sldId id="275" r:id="rId23"/>
    <p:sldId id="276" r:id="rId24"/>
    <p:sldId id="277" r:id="rId25"/>
    <p:sldId id="259" r:id="rId26"/>
    <p:sldId id="260" r:id="rId27"/>
    <p:sldId id="285" r:id="rId28"/>
    <p:sldId id="286" r:id="rId29"/>
    <p:sldId id="288" r:id="rId30"/>
    <p:sldId id="289" r:id="rId31"/>
    <p:sldId id="290" r:id="rId32"/>
    <p:sldId id="291" r:id="rId33"/>
    <p:sldId id="295" r:id="rId34"/>
    <p:sldId id="284" r:id="rId35"/>
    <p:sldId id="261" r:id="rId36"/>
    <p:sldId id="287" r:id="rId37"/>
    <p:sldId id="26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F6F"/>
    <a:srgbClr val="F73131"/>
    <a:srgbClr val="EB3935"/>
    <a:srgbClr val="B36CEE"/>
    <a:srgbClr val="00CCFF"/>
    <a:srgbClr val="99FF33"/>
    <a:srgbClr val="66FF66"/>
    <a:srgbClr val="9A7A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1D06E1-4C6D-4E70-B9CC-C5F02F210864}" type="doc">
      <dgm:prSet loTypeId="urn:microsoft.com/office/officeart/2005/8/layout/vList3#3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DF0D02-A251-45F6-BFC7-7D8A9FFB3FF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rgbClr val="00CCFF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dirty="0" smtClean="0"/>
            <a:t>Introduction to</a:t>
          </a:r>
        </a:p>
        <a:p>
          <a:r>
            <a:rPr lang="en-US" b="0" dirty="0" smtClean="0"/>
            <a:t>Augmented Reality (AR)</a:t>
          </a:r>
          <a:endParaRPr lang="en-US" b="0" dirty="0"/>
        </a:p>
      </dgm:t>
    </dgm:pt>
    <dgm:pt modelId="{6E823087-E712-476C-98E3-4C923F063659}" type="parTrans" cxnId="{939B9095-A86F-49F8-B59D-60FDE160974A}">
      <dgm:prSet/>
      <dgm:spPr/>
      <dgm:t>
        <a:bodyPr/>
        <a:lstStyle/>
        <a:p>
          <a:endParaRPr lang="en-US"/>
        </a:p>
      </dgm:t>
    </dgm:pt>
    <dgm:pt modelId="{51ACC313-E22A-4DBB-BEB3-E6B219118AE1}" type="sibTrans" cxnId="{939B9095-A86F-49F8-B59D-60FDE160974A}">
      <dgm:prSet/>
      <dgm:spPr/>
      <dgm:t>
        <a:bodyPr/>
        <a:lstStyle/>
        <a:p>
          <a:endParaRPr lang="en-US"/>
        </a:p>
      </dgm:t>
    </dgm:pt>
    <dgm:pt modelId="{E69696D9-F07A-4AE7-9EF3-AC7BFB4CC26F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B36CEE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dirty="0" smtClean="0"/>
            <a:t>Theoretical Background </a:t>
          </a:r>
          <a:endParaRPr lang="en-US" dirty="0"/>
        </a:p>
      </dgm:t>
    </dgm:pt>
    <dgm:pt modelId="{C557B4CF-E537-47BB-87D4-2A8F30E115A8}" type="parTrans" cxnId="{1D5B152B-4CC0-4981-8AFF-8495C199352A}">
      <dgm:prSet/>
      <dgm:spPr/>
      <dgm:t>
        <a:bodyPr/>
        <a:lstStyle/>
        <a:p>
          <a:endParaRPr lang="en-US"/>
        </a:p>
      </dgm:t>
    </dgm:pt>
    <dgm:pt modelId="{08448654-3889-48AE-BD68-5574AE743888}" type="sibTrans" cxnId="{1D5B152B-4CC0-4981-8AFF-8495C199352A}">
      <dgm:prSet/>
      <dgm:spPr/>
      <dgm:t>
        <a:bodyPr/>
        <a:lstStyle/>
        <a:p>
          <a:endParaRPr lang="en-US"/>
        </a:p>
      </dgm:t>
    </dgm:pt>
    <dgm:pt modelId="{442D30DD-FC8F-41C2-9DCB-9F19C3683D66}">
      <dgm:prSet phldrT="[Text]"/>
      <dgm:spPr>
        <a:solidFill>
          <a:srgbClr val="0070C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dirty="0" smtClean="0"/>
            <a:t>AR Designer &amp; Presenter Module</a:t>
          </a:r>
          <a:endParaRPr lang="en-US" dirty="0"/>
        </a:p>
      </dgm:t>
    </dgm:pt>
    <dgm:pt modelId="{50E183D5-5D5A-4771-A201-8CBB9289D07A}" type="parTrans" cxnId="{A5F21ABD-D9F6-4860-B412-9EBA52A249EA}">
      <dgm:prSet/>
      <dgm:spPr/>
      <dgm:t>
        <a:bodyPr/>
        <a:lstStyle/>
        <a:p>
          <a:endParaRPr lang="en-US"/>
        </a:p>
      </dgm:t>
    </dgm:pt>
    <dgm:pt modelId="{4B960297-00AD-43A0-9381-6EE489670357}" type="sibTrans" cxnId="{A5F21ABD-D9F6-4860-B412-9EBA52A249EA}">
      <dgm:prSet/>
      <dgm:spPr/>
      <dgm:t>
        <a:bodyPr/>
        <a:lstStyle/>
        <a:p>
          <a:endParaRPr lang="en-US"/>
        </a:p>
      </dgm:t>
    </dgm:pt>
    <dgm:pt modelId="{8C9A3594-B292-486E-BFDB-38BCBA981090}">
      <dgm:prSet phldrT="[Text]"/>
      <dgm:spPr>
        <a:solidFill>
          <a:srgbClr val="F96F6F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dirty="0" smtClean="0"/>
            <a:t>Conclusion &amp; Future Work</a:t>
          </a:r>
          <a:endParaRPr lang="en-US" dirty="0"/>
        </a:p>
      </dgm:t>
    </dgm:pt>
    <dgm:pt modelId="{21FB7046-8A38-434A-9CEF-73CEA10DB040}" type="parTrans" cxnId="{6CC37562-29F5-4274-B89B-B847E64471B2}">
      <dgm:prSet/>
      <dgm:spPr/>
      <dgm:t>
        <a:bodyPr/>
        <a:lstStyle/>
        <a:p>
          <a:endParaRPr lang="en-US"/>
        </a:p>
      </dgm:t>
    </dgm:pt>
    <dgm:pt modelId="{581D1AF8-0F73-4779-952F-13346FD28B36}" type="sibTrans" cxnId="{6CC37562-29F5-4274-B89B-B847E64471B2}">
      <dgm:prSet/>
      <dgm:spPr/>
      <dgm:t>
        <a:bodyPr/>
        <a:lstStyle/>
        <a:p>
          <a:endParaRPr lang="en-US"/>
        </a:p>
      </dgm:t>
    </dgm:pt>
    <dgm:pt modelId="{DDA085BC-30C3-4C32-ADDC-FF87E38C94A5}" type="pres">
      <dgm:prSet presAssocID="{451D06E1-4C6D-4E70-B9CC-C5F02F21086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6723BE-BF98-4550-B9F2-A1C55991F040}" type="pres">
      <dgm:prSet presAssocID="{7DDF0D02-A251-45F6-BFC7-7D8A9FFB3FFA}" presName="composite" presStyleCnt="0"/>
      <dgm:spPr/>
    </dgm:pt>
    <dgm:pt modelId="{FF1CEC12-9E14-4918-86EA-A60660901341}" type="pres">
      <dgm:prSet presAssocID="{7DDF0D02-A251-45F6-BFC7-7D8A9FFB3FFA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CF6F59-0679-4EA5-A095-9A131D3AA21A}" type="pres">
      <dgm:prSet presAssocID="{7DDF0D02-A251-45F6-BFC7-7D8A9FFB3FF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0D37B-ED85-40BC-BCCA-CB3FC411B05E}" type="pres">
      <dgm:prSet presAssocID="{51ACC313-E22A-4DBB-BEB3-E6B219118AE1}" presName="spacing" presStyleCnt="0"/>
      <dgm:spPr/>
    </dgm:pt>
    <dgm:pt modelId="{FDBACA15-4328-42EC-91DE-F33D88AADAB4}" type="pres">
      <dgm:prSet presAssocID="{E69696D9-F07A-4AE7-9EF3-AC7BFB4CC26F}" presName="composite" presStyleCnt="0"/>
      <dgm:spPr/>
    </dgm:pt>
    <dgm:pt modelId="{B8C229C0-5162-442D-9FC3-3D917BAE8BAD}" type="pres">
      <dgm:prSet presAssocID="{E69696D9-F07A-4AE7-9EF3-AC7BFB4CC26F}" presName="imgShp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9A1634-C255-4F12-B45C-A4CB12509190}" type="pres">
      <dgm:prSet presAssocID="{E69696D9-F07A-4AE7-9EF3-AC7BFB4CC26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9CF35-B1B4-4E08-B36A-E34F965BF88B}" type="pres">
      <dgm:prSet presAssocID="{08448654-3889-48AE-BD68-5574AE743888}" presName="spacing" presStyleCnt="0"/>
      <dgm:spPr/>
    </dgm:pt>
    <dgm:pt modelId="{82114A02-DF03-410E-B437-F364507F5018}" type="pres">
      <dgm:prSet presAssocID="{442D30DD-FC8F-41C2-9DCB-9F19C3683D66}" presName="composite" presStyleCnt="0"/>
      <dgm:spPr/>
    </dgm:pt>
    <dgm:pt modelId="{721DC058-6FBC-4C7A-9370-8F9C2FF6F492}" type="pres">
      <dgm:prSet presAssocID="{442D30DD-FC8F-41C2-9DCB-9F19C3683D66}" presName="imgShp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92D882-046D-494C-9F81-619F22D949B0}" type="pres">
      <dgm:prSet presAssocID="{442D30DD-FC8F-41C2-9DCB-9F19C3683D6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B1CF6-3764-4CE0-89B7-E35F936634C9}" type="pres">
      <dgm:prSet presAssocID="{4B960297-00AD-43A0-9381-6EE489670357}" presName="spacing" presStyleCnt="0"/>
      <dgm:spPr/>
    </dgm:pt>
    <dgm:pt modelId="{9898E9E4-2B8B-492E-8B35-2C0DCFF6FE0C}" type="pres">
      <dgm:prSet presAssocID="{8C9A3594-B292-486E-BFDB-38BCBA981090}" presName="composite" presStyleCnt="0"/>
      <dgm:spPr/>
    </dgm:pt>
    <dgm:pt modelId="{CEC6983C-3D6B-4C5A-B81E-B79D9BE8580D}" type="pres">
      <dgm:prSet presAssocID="{8C9A3594-B292-486E-BFDB-38BCBA981090}" presName="imgShp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73A8A52-845B-4989-B0E5-31405061124A}" type="pres">
      <dgm:prSet presAssocID="{8C9A3594-B292-486E-BFDB-38BCBA981090}" presName="txShp" presStyleLbl="node1" presStyleIdx="3" presStyleCnt="4" custLinFactNeighborX="160" custLinFactNeighborY="5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F21ABD-D9F6-4860-B412-9EBA52A249EA}" srcId="{451D06E1-4C6D-4E70-B9CC-C5F02F210864}" destId="{442D30DD-FC8F-41C2-9DCB-9F19C3683D66}" srcOrd="2" destOrd="0" parTransId="{50E183D5-5D5A-4771-A201-8CBB9289D07A}" sibTransId="{4B960297-00AD-43A0-9381-6EE489670357}"/>
    <dgm:cxn modelId="{6C3222BF-64CA-4942-A2C0-25EA9C893E0B}" type="presOf" srcId="{451D06E1-4C6D-4E70-B9CC-C5F02F210864}" destId="{DDA085BC-30C3-4C32-ADDC-FF87E38C94A5}" srcOrd="0" destOrd="0" presId="urn:microsoft.com/office/officeart/2005/8/layout/vList3#3"/>
    <dgm:cxn modelId="{1D5B152B-4CC0-4981-8AFF-8495C199352A}" srcId="{451D06E1-4C6D-4E70-B9CC-C5F02F210864}" destId="{E69696D9-F07A-4AE7-9EF3-AC7BFB4CC26F}" srcOrd="1" destOrd="0" parTransId="{C557B4CF-E537-47BB-87D4-2A8F30E115A8}" sibTransId="{08448654-3889-48AE-BD68-5574AE743888}"/>
    <dgm:cxn modelId="{31828D7E-D8AB-4AA7-81A9-204200F7915C}" type="presOf" srcId="{E69696D9-F07A-4AE7-9EF3-AC7BFB4CC26F}" destId="{7E9A1634-C255-4F12-B45C-A4CB12509190}" srcOrd="0" destOrd="0" presId="urn:microsoft.com/office/officeart/2005/8/layout/vList3#3"/>
    <dgm:cxn modelId="{939B9095-A86F-49F8-B59D-60FDE160974A}" srcId="{451D06E1-4C6D-4E70-B9CC-C5F02F210864}" destId="{7DDF0D02-A251-45F6-BFC7-7D8A9FFB3FFA}" srcOrd="0" destOrd="0" parTransId="{6E823087-E712-476C-98E3-4C923F063659}" sibTransId="{51ACC313-E22A-4DBB-BEB3-E6B219118AE1}"/>
    <dgm:cxn modelId="{6CC37562-29F5-4274-B89B-B847E64471B2}" srcId="{451D06E1-4C6D-4E70-B9CC-C5F02F210864}" destId="{8C9A3594-B292-486E-BFDB-38BCBA981090}" srcOrd="3" destOrd="0" parTransId="{21FB7046-8A38-434A-9CEF-73CEA10DB040}" sibTransId="{581D1AF8-0F73-4779-952F-13346FD28B36}"/>
    <dgm:cxn modelId="{E98ECFF4-6B0C-4D73-89CF-EDC2E21EFB81}" type="presOf" srcId="{442D30DD-FC8F-41C2-9DCB-9F19C3683D66}" destId="{2992D882-046D-494C-9F81-619F22D949B0}" srcOrd="0" destOrd="0" presId="urn:microsoft.com/office/officeart/2005/8/layout/vList3#3"/>
    <dgm:cxn modelId="{C13FCEF4-5BB8-466C-BB59-262B7BE8F320}" type="presOf" srcId="{8C9A3594-B292-486E-BFDB-38BCBA981090}" destId="{F73A8A52-845B-4989-B0E5-31405061124A}" srcOrd="0" destOrd="0" presId="urn:microsoft.com/office/officeart/2005/8/layout/vList3#3"/>
    <dgm:cxn modelId="{159D93C8-F95D-4C56-ABF7-F5B757C796D6}" type="presOf" srcId="{7DDF0D02-A251-45F6-BFC7-7D8A9FFB3FFA}" destId="{25CF6F59-0679-4EA5-A095-9A131D3AA21A}" srcOrd="0" destOrd="0" presId="urn:microsoft.com/office/officeart/2005/8/layout/vList3#3"/>
    <dgm:cxn modelId="{D1FF8E7C-E709-467A-8811-8E29835D5D9E}" type="presParOf" srcId="{DDA085BC-30C3-4C32-ADDC-FF87E38C94A5}" destId="{746723BE-BF98-4550-B9F2-A1C55991F040}" srcOrd="0" destOrd="0" presId="urn:microsoft.com/office/officeart/2005/8/layout/vList3#3"/>
    <dgm:cxn modelId="{0C958689-CED3-43C6-A237-7CF544964E86}" type="presParOf" srcId="{746723BE-BF98-4550-B9F2-A1C55991F040}" destId="{FF1CEC12-9E14-4918-86EA-A60660901341}" srcOrd="0" destOrd="0" presId="urn:microsoft.com/office/officeart/2005/8/layout/vList3#3"/>
    <dgm:cxn modelId="{749A32CC-C531-4D2A-A96D-75743428262D}" type="presParOf" srcId="{746723BE-BF98-4550-B9F2-A1C55991F040}" destId="{25CF6F59-0679-4EA5-A095-9A131D3AA21A}" srcOrd="1" destOrd="0" presId="urn:microsoft.com/office/officeart/2005/8/layout/vList3#3"/>
    <dgm:cxn modelId="{AD7D3E0A-C76D-4558-861C-3938150E85CF}" type="presParOf" srcId="{DDA085BC-30C3-4C32-ADDC-FF87E38C94A5}" destId="{B820D37B-ED85-40BC-BCCA-CB3FC411B05E}" srcOrd="1" destOrd="0" presId="urn:microsoft.com/office/officeart/2005/8/layout/vList3#3"/>
    <dgm:cxn modelId="{9CA52229-A091-4240-84ED-9D1007DE8459}" type="presParOf" srcId="{DDA085BC-30C3-4C32-ADDC-FF87E38C94A5}" destId="{FDBACA15-4328-42EC-91DE-F33D88AADAB4}" srcOrd="2" destOrd="0" presId="urn:microsoft.com/office/officeart/2005/8/layout/vList3#3"/>
    <dgm:cxn modelId="{075912B9-5757-4FAD-A578-9CE40B4F4719}" type="presParOf" srcId="{FDBACA15-4328-42EC-91DE-F33D88AADAB4}" destId="{B8C229C0-5162-442D-9FC3-3D917BAE8BAD}" srcOrd="0" destOrd="0" presId="urn:microsoft.com/office/officeart/2005/8/layout/vList3#3"/>
    <dgm:cxn modelId="{B1CA5379-C5F8-4725-8656-427D42310DE4}" type="presParOf" srcId="{FDBACA15-4328-42EC-91DE-F33D88AADAB4}" destId="{7E9A1634-C255-4F12-B45C-A4CB12509190}" srcOrd="1" destOrd="0" presId="urn:microsoft.com/office/officeart/2005/8/layout/vList3#3"/>
    <dgm:cxn modelId="{A416838F-F9D9-4E45-8197-D8D364F859F0}" type="presParOf" srcId="{DDA085BC-30C3-4C32-ADDC-FF87E38C94A5}" destId="{B5B9CF35-B1B4-4E08-B36A-E34F965BF88B}" srcOrd="3" destOrd="0" presId="urn:microsoft.com/office/officeart/2005/8/layout/vList3#3"/>
    <dgm:cxn modelId="{EF45A6A6-5207-42E3-942D-0239D74B8B45}" type="presParOf" srcId="{DDA085BC-30C3-4C32-ADDC-FF87E38C94A5}" destId="{82114A02-DF03-410E-B437-F364507F5018}" srcOrd="4" destOrd="0" presId="urn:microsoft.com/office/officeart/2005/8/layout/vList3#3"/>
    <dgm:cxn modelId="{83A2EC45-A264-4218-B5AE-91EDFB1CB9C6}" type="presParOf" srcId="{82114A02-DF03-410E-B437-F364507F5018}" destId="{721DC058-6FBC-4C7A-9370-8F9C2FF6F492}" srcOrd="0" destOrd="0" presId="urn:microsoft.com/office/officeart/2005/8/layout/vList3#3"/>
    <dgm:cxn modelId="{A4AB4C2F-EE45-4836-9D66-E2D809F46380}" type="presParOf" srcId="{82114A02-DF03-410E-B437-F364507F5018}" destId="{2992D882-046D-494C-9F81-619F22D949B0}" srcOrd="1" destOrd="0" presId="urn:microsoft.com/office/officeart/2005/8/layout/vList3#3"/>
    <dgm:cxn modelId="{39D4BE60-A119-414B-B442-08612E25E8E9}" type="presParOf" srcId="{DDA085BC-30C3-4C32-ADDC-FF87E38C94A5}" destId="{418B1CF6-3764-4CE0-89B7-E35F936634C9}" srcOrd="5" destOrd="0" presId="urn:microsoft.com/office/officeart/2005/8/layout/vList3#3"/>
    <dgm:cxn modelId="{C4BAAAA7-697D-41AA-AA6C-A962637160E5}" type="presParOf" srcId="{DDA085BC-30C3-4C32-ADDC-FF87E38C94A5}" destId="{9898E9E4-2B8B-492E-8B35-2C0DCFF6FE0C}" srcOrd="6" destOrd="0" presId="urn:microsoft.com/office/officeart/2005/8/layout/vList3#3"/>
    <dgm:cxn modelId="{C3A1F0E8-EC67-4463-B153-70E5446284C0}" type="presParOf" srcId="{9898E9E4-2B8B-492E-8B35-2C0DCFF6FE0C}" destId="{CEC6983C-3D6B-4C5A-B81E-B79D9BE8580D}" srcOrd="0" destOrd="0" presId="urn:microsoft.com/office/officeart/2005/8/layout/vList3#3"/>
    <dgm:cxn modelId="{F9E78544-AAF5-4F62-B38E-25680EACEDC9}" type="presParOf" srcId="{9898E9E4-2B8B-492E-8B35-2C0DCFF6FE0C}" destId="{F73A8A52-845B-4989-B0E5-31405061124A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4FBFB8-1963-47B1-AF48-0733626B43AA}" type="doc">
      <dgm:prSet loTypeId="urn:microsoft.com/office/officeart/2005/8/layout/vList4#1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35308C-CE1D-4102-89D8-A2CD75DEB05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-Support dynamic mechanism with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plugin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technique.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-Create the GUI easily to be customized.</a:t>
          </a:r>
          <a:endParaRPr lang="en-US" dirty="0"/>
        </a:p>
      </dgm:t>
    </dgm:pt>
    <dgm:pt modelId="{9058E098-1024-4F03-9D2D-E6B5918967FD}" type="parTrans" cxnId="{43AD5C6C-471F-45F4-A70E-A27DEE2AB541}">
      <dgm:prSet/>
      <dgm:spPr/>
      <dgm:t>
        <a:bodyPr/>
        <a:lstStyle/>
        <a:p>
          <a:endParaRPr lang="en-US"/>
        </a:p>
      </dgm:t>
    </dgm:pt>
    <dgm:pt modelId="{785A2D09-C87B-4A2F-98EF-AA7A81D5FE80}" type="sibTrans" cxnId="{43AD5C6C-471F-45F4-A70E-A27DEE2AB541}">
      <dgm:prSet/>
      <dgm:spPr/>
      <dgm:t>
        <a:bodyPr/>
        <a:lstStyle/>
        <a:p>
          <a:endParaRPr lang="en-US"/>
        </a:p>
      </dgm:t>
    </dgm:pt>
    <dgm:pt modelId="{9A2E8F5A-B7BB-4EAE-95BE-5894064A30C5}">
      <dgm:prSet/>
      <dgm:spPr/>
      <dgm:t>
        <a:bodyPr/>
        <a:lstStyle/>
        <a:p>
          <a:r>
            <a:rPr lang="en-US" dirty="0" smtClean="0"/>
            <a:t>Support real-time execution on Android mobile.</a:t>
          </a:r>
          <a:endParaRPr lang="en-US" dirty="0"/>
        </a:p>
      </dgm:t>
    </dgm:pt>
    <dgm:pt modelId="{B8C4D788-F065-46B8-A623-B2E857AE23BA}" type="parTrans" cxnId="{6F4AAF39-AA4D-442B-9033-85239985381E}">
      <dgm:prSet/>
      <dgm:spPr/>
      <dgm:t>
        <a:bodyPr/>
        <a:lstStyle/>
        <a:p>
          <a:endParaRPr lang="en-US"/>
        </a:p>
      </dgm:t>
    </dgm:pt>
    <dgm:pt modelId="{554D94AE-1DE2-4936-8BD2-5E6DB8A8548A}" type="sibTrans" cxnId="{6F4AAF39-AA4D-442B-9033-85239985381E}">
      <dgm:prSet/>
      <dgm:spPr/>
      <dgm:t>
        <a:bodyPr/>
        <a:lstStyle/>
        <a:p>
          <a:endParaRPr lang="en-US"/>
        </a:p>
      </dgm:t>
    </dgm:pt>
    <dgm:pt modelId="{36AE9DEC-F718-49E7-B227-C88AC7E08FB2}" type="pres">
      <dgm:prSet presAssocID="{C34FBFB8-1963-47B1-AF48-0733626B43A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62E54D-EA6D-431B-82F9-9881A2C2DF5F}" type="pres">
      <dgm:prSet presAssocID="{5735308C-CE1D-4102-89D8-A2CD75DEB054}" presName="comp" presStyleCnt="0"/>
      <dgm:spPr/>
      <dgm:t>
        <a:bodyPr/>
        <a:lstStyle/>
        <a:p>
          <a:endParaRPr lang="en-US"/>
        </a:p>
      </dgm:t>
    </dgm:pt>
    <dgm:pt modelId="{24E438F0-2824-4184-84CE-36FC8815A209}" type="pres">
      <dgm:prSet presAssocID="{5735308C-CE1D-4102-89D8-A2CD75DEB054}" presName="box" presStyleLbl="node1" presStyleIdx="0" presStyleCnt="2"/>
      <dgm:spPr/>
      <dgm:t>
        <a:bodyPr/>
        <a:lstStyle/>
        <a:p>
          <a:endParaRPr lang="en-US"/>
        </a:p>
      </dgm:t>
    </dgm:pt>
    <dgm:pt modelId="{3001210B-DFB6-4541-9F2A-488828AFA5C9}" type="pres">
      <dgm:prSet presAssocID="{5735308C-CE1D-4102-89D8-A2CD75DEB054}" presName="img" presStyleLbl="fgImgPlace1" presStyleIdx="0" presStyleCnt="2" custScaleX="95016" custLinFactNeighborX="-1403" custLinFactNeighborY="89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3789A8A-8B04-4987-B04F-BBC5BF83945E}" type="pres">
      <dgm:prSet presAssocID="{5735308C-CE1D-4102-89D8-A2CD75DEB05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6E0C-5AF1-402D-8611-80186F04EF02}" type="pres">
      <dgm:prSet presAssocID="{785A2D09-C87B-4A2F-98EF-AA7A81D5FE80}" presName="spacer" presStyleCnt="0"/>
      <dgm:spPr/>
      <dgm:t>
        <a:bodyPr/>
        <a:lstStyle/>
        <a:p>
          <a:endParaRPr lang="en-US"/>
        </a:p>
      </dgm:t>
    </dgm:pt>
    <dgm:pt modelId="{7CED69B3-B4FC-41FA-961E-8A9656820D09}" type="pres">
      <dgm:prSet presAssocID="{9A2E8F5A-B7BB-4EAE-95BE-5894064A30C5}" presName="comp" presStyleCnt="0"/>
      <dgm:spPr/>
      <dgm:t>
        <a:bodyPr/>
        <a:lstStyle/>
        <a:p>
          <a:endParaRPr lang="en-US"/>
        </a:p>
      </dgm:t>
    </dgm:pt>
    <dgm:pt modelId="{7C1DACD7-2831-4308-9BF9-ED050F471B3A}" type="pres">
      <dgm:prSet presAssocID="{9A2E8F5A-B7BB-4EAE-95BE-5894064A30C5}" presName="box" presStyleLbl="node1" presStyleIdx="1" presStyleCnt="2"/>
      <dgm:spPr/>
      <dgm:t>
        <a:bodyPr/>
        <a:lstStyle/>
        <a:p>
          <a:endParaRPr lang="en-US"/>
        </a:p>
      </dgm:t>
    </dgm:pt>
    <dgm:pt modelId="{D99CEAF8-C582-4D87-AF0F-F8B406FC5018}" type="pres">
      <dgm:prSet presAssocID="{9A2E8F5A-B7BB-4EAE-95BE-5894064A30C5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6D38A-ADD2-4CEA-AA3C-12114CED4F48}" type="pres">
      <dgm:prSet presAssocID="{9A2E8F5A-B7BB-4EAE-95BE-5894064A30C5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AD5C6C-471F-45F4-A70E-A27DEE2AB541}" srcId="{C34FBFB8-1963-47B1-AF48-0733626B43AA}" destId="{5735308C-CE1D-4102-89D8-A2CD75DEB054}" srcOrd="0" destOrd="0" parTransId="{9058E098-1024-4F03-9D2D-E6B5918967FD}" sibTransId="{785A2D09-C87B-4A2F-98EF-AA7A81D5FE80}"/>
    <dgm:cxn modelId="{BA361BB9-8FB9-4245-84F0-9A4C3B26D1A0}" type="presOf" srcId="{9A2E8F5A-B7BB-4EAE-95BE-5894064A30C5}" destId="{3466D38A-ADD2-4CEA-AA3C-12114CED4F48}" srcOrd="1" destOrd="0" presId="urn:microsoft.com/office/officeart/2005/8/layout/vList4#1"/>
    <dgm:cxn modelId="{32E4F859-3E73-40CE-999C-6271671F8001}" type="presOf" srcId="{5735308C-CE1D-4102-89D8-A2CD75DEB054}" destId="{24E438F0-2824-4184-84CE-36FC8815A209}" srcOrd="0" destOrd="0" presId="urn:microsoft.com/office/officeart/2005/8/layout/vList4#1"/>
    <dgm:cxn modelId="{BF7FA8AC-E5B1-489B-8E7A-1C6EE49DBBCD}" type="presOf" srcId="{5735308C-CE1D-4102-89D8-A2CD75DEB054}" destId="{23789A8A-8B04-4987-B04F-BBC5BF83945E}" srcOrd="1" destOrd="0" presId="urn:microsoft.com/office/officeart/2005/8/layout/vList4#1"/>
    <dgm:cxn modelId="{510BFA51-D259-4D60-80A2-34933357AA52}" type="presOf" srcId="{9A2E8F5A-B7BB-4EAE-95BE-5894064A30C5}" destId="{7C1DACD7-2831-4308-9BF9-ED050F471B3A}" srcOrd="0" destOrd="0" presId="urn:microsoft.com/office/officeart/2005/8/layout/vList4#1"/>
    <dgm:cxn modelId="{6F4AAF39-AA4D-442B-9033-85239985381E}" srcId="{C34FBFB8-1963-47B1-AF48-0733626B43AA}" destId="{9A2E8F5A-B7BB-4EAE-95BE-5894064A30C5}" srcOrd="1" destOrd="0" parTransId="{B8C4D788-F065-46B8-A623-B2E857AE23BA}" sibTransId="{554D94AE-1DE2-4936-8BD2-5E6DB8A8548A}"/>
    <dgm:cxn modelId="{9A1E534F-E0F7-4D10-8F4D-288986A9DDB7}" type="presOf" srcId="{C34FBFB8-1963-47B1-AF48-0733626B43AA}" destId="{36AE9DEC-F718-49E7-B227-C88AC7E08FB2}" srcOrd="0" destOrd="0" presId="urn:microsoft.com/office/officeart/2005/8/layout/vList4#1"/>
    <dgm:cxn modelId="{5C0094B6-F4D4-497B-A129-E40659D12809}" type="presParOf" srcId="{36AE9DEC-F718-49E7-B227-C88AC7E08FB2}" destId="{0462E54D-EA6D-431B-82F9-9881A2C2DF5F}" srcOrd="0" destOrd="0" presId="urn:microsoft.com/office/officeart/2005/8/layout/vList4#1"/>
    <dgm:cxn modelId="{DDA3670C-F48B-453E-AAAE-6F3BB81FBF3A}" type="presParOf" srcId="{0462E54D-EA6D-431B-82F9-9881A2C2DF5F}" destId="{24E438F0-2824-4184-84CE-36FC8815A209}" srcOrd="0" destOrd="0" presId="urn:microsoft.com/office/officeart/2005/8/layout/vList4#1"/>
    <dgm:cxn modelId="{79C7BC42-B752-4A89-B6D6-6B8F4026BF07}" type="presParOf" srcId="{0462E54D-EA6D-431B-82F9-9881A2C2DF5F}" destId="{3001210B-DFB6-4541-9F2A-488828AFA5C9}" srcOrd="1" destOrd="0" presId="urn:microsoft.com/office/officeart/2005/8/layout/vList4#1"/>
    <dgm:cxn modelId="{22EEBC5E-D0DA-4D74-9C1B-BD7CFB34B0CD}" type="presParOf" srcId="{0462E54D-EA6D-431B-82F9-9881A2C2DF5F}" destId="{23789A8A-8B04-4987-B04F-BBC5BF83945E}" srcOrd="2" destOrd="0" presId="urn:microsoft.com/office/officeart/2005/8/layout/vList4#1"/>
    <dgm:cxn modelId="{F2DDFF74-8CD2-4984-B0CE-E4E6A2F62447}" type="presParOf" srcId="{36AE9DEC-F718-49E7-B227-C88AC7E08FB2}" destId="{DDAB6E0C-5AF1-402D-8611-80186F04EF02}" srcOrd="1" destOrd="0" presId="urn:microsoft.com/office/officeart/2005/8/layout/vList4#1"/>
    <dgm:cxn modelId="{59DD1744-A9A7-451F-8B65-0FEC1E2DB2A1}" type="presParOf" srcId="{36AE9DEC-F718-49E7-B227-C88AC7E08FB2}" destId="{7CED69B3-B4FC-41FA-961E-8A9656820D09}" srcOrd="2" destOrd="0" presId="urn:microsoft.com/office/officeart/2005/8/layout/vList4#1"/>
    <dgm:cxn modelId="{96F333EF-F4FB-405C-91D0-4871C6E222C6}" type="presParOf" srcId="{7CED69B3-B4FC-41FA-961E-8A9656820D09}" destId="{7C1DACD7-2831-4308-9BF9-ED050F471B3A}" srcOrd="0" destOrd="0" presId="urn:microsoft.com/office/officeart/2005/8/layout/vList4#1"/>
    <dgm:cxn modelId="{18C3C893-AA50-4134-BE6B-A2CC1C37820B}" type="presParOf" srcId="{7CED69B3-B4FC-41FA-961E-8A9656820D09}" destId="{D99CEAF8-C582-4D87-AF0F-F8B406FC5018}" srcOrd="1" destOrd="0" presId="urn:microsoft.com/office/officeart/2005/8/layout/vList4#1"/>
    <dgm:cxn modelId="{A1BDFADE-7E38-4351-9CA2-B6C3058FCDE9}" type="presParOf" srcId="{7CED69B3-B4FC-41FA-961E-8A9656820D09}" destId="{3466D38A-ADD2-4CEA-AA3C-12114CED4F48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82E66-3A66-4780-BFEF-37F5F8097D3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1C624D6E-4D65-4683-9CA0-2F6C5DC970E1}" type="pres">
      <dgm:prSet presAssocID="{1D482E66-3A66-4780-BFEF-37F5F8097D3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F6910362-D593-43A8-808F-515F2E4828AF}" type="presOf" srcId="{1D482E66-3A66-4780-BFEF-37F5F8097D3C}" destId="{1C624D6E-4D65-4683-9CA0-2F6C5DC970E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D264E6-856D-41AE-8284-4CA9ACD1A3EB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FE3515-F6A7-4EE4-B1DE-68D9CA3078CB}">
      <dgm:prSet phldrT="[Text]"/>
      <dgm:spPr/>
      <dgm:t>
        <a:bodyPr/>
        <a:lstStyle/>
        <a:p>
          <a:r>
            <a:rPr lang="en-US" dirty="0" smtClean="0"/>
            <a:t>Enhance quality of each media object.</a:t>
          </a:r>
          <a:endParaRPr lang="en-US" dirty="0"/>
        </a:p>
      </dgm:t>
    </dgm:pt>
    <dgm:pt modelId="{84255CB9-EB29-4920-88B1-79F33DD62CD2}" type="parTrans" cxnId="{88C43147-7837-4B17-992A-55DEECAF3EE5}">
      <dgm:prSet/>
      <dgm:spPr/>
      <dgm:t>
        <a:bodyPr/>
        <a:lstStyle/>
        <a:p>
          <a:endParaRPr lang="en-US"/>
        </a:p>
      </dgm:t>
    </dgm:pt>
    <dgm:pt modelId="{1FF32185-9A08-4C8B-A078-DB726F302C42}" type="sibTrans" cxnId="{88C43147-7837-4B17-992A-55DEECAF3EE5}">
      <dgm:prSet/>
      <dgm:spPr/>
      <dgm:t>
        <a:bodyPr/>
        <a:lstStyle/>
        <a:p>
          <a:endParaRPr lang="en-US"/>
        </a:p>
      </dgm:t>
    </dgm:pt>
    <dgm:pt modelId="{AD607E20-E683-4899-A726-1635D5770E4A}">
      <dgm:prSet phldrT="[Text]"/>
      <dgm:spPr/>
      <dgm:t>
        <a:bodyPr/>
        <a:lstStyle/>
        <a:p>
          <a:r>
            <a:rPr lang="en-US" smtClean="0"/>
            <a:t>Erase the seam between augmented object and real object.</a:t>
          </a:r>
          <a:endParaRPr lang="en-US" dirty="0"/>
        </a:p>
      </dgm:t>
    </dgm:pt>
    <dgm:pt modelId="{A6B5957D-35AD-4B9D-AD23-265E19ED50A3}" type="parTrans" cxnId="{9AD65803-B07D-4EDA-BC5A-CE9F7B3974C7}">
      <dgm:prSet/>
      <dgm:spPr/>
      <dgm:t>
        <a:bodyPr/>
        <a:lstStyle/>
        <a:p>
          <a:endParaRPr lang="en-US"/>
        </a:p>
      </dgm:t>
    </dgm:pt>
    <dgm:pt modelId="{CD6C79E2-0EB3-438A-A3C4-5EF7BEEB21F2}" type="sibTrans" cxnId="{9AD65803-B07D-4EDA-BC5A-CE9F7B3974C7}">
      <dgm:prSet/>
      <dgm:spPr/>
      <dgm:t>
        <a:bodyPr/>
        <a:lstStyle/>
        <a:p>
          <a:endParaRPr lang="en-US"/>
        </a:p>
      </dgm:t>
    </dgm:pt>
    <dgm:pt modelId="{AB69CDA4-719C-4BF6-8AE0-F2FD4E440902}">
      <dgm:prSet phldrT="[Text]"/>
      <dgm:spPr>
        <a:solidFill>
          <a:srgbClr val="0B4B99"/>
        </a:solidFill>
      </dgm:spPr>
      <dgm:t>
        <a:bodyPr/>
        <a:lstStyle/>
        <a:p>
          <a:r>
            <a:rPr lang="en-US" dirty="0" smtClean="0"/>
            <a:t>Download from host (deliverable).</a:t>
          </a:r>
          <a:endParaRPr lang="en-US" dirty="0"/>
        </a:p>
      </dgm:t>
    </dgm:pt>
    <dgm:pt modelId="{85CED3AC-51D5-4FB8-9865-4E462F84AEE4}" type="parTrans" cxnId="{3566CEAC-CBB9-494C-BC65-C33008C61601}">
      <dgm:prSet/>
      <dgm:spPr/>
      <dgm:t>
        <a:bodyPr/>
        <a:lstStyle/>
        <a:p>
          <a:endParaRPr lang="en-US"/>
        </a:p>
      </dgm:t>
    </dgm:pt>
    <dgm:pt modelId="{34588705-2B9A-406F-B29B-D0251242CE84}" type="sibTrans" cxnId="{3566CEAC-CBB9-494C-BC65-C33008C61601}">
      <dgm:prSet/>
      <dgm:spPr/>
      <dgm:t>
        <a:bodyPr/>
        <a:lstStyle/>
        <a:p>
          <a:endParaRPr lang="en-US"/>
        </a:p>
      </dgm:t>
    </dgm:pt>
    <dgm:pt modelId="{5E7C9DF4-ACF0-4376-BCB8-B99F73E214AB}" type="pres">
      <dgm:prSet presAssocID="{05D264E6-856D-41AE-8284-4CA9ACD1A3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554503-E6F6-4A1D-8B42-AEA0B25A41DF}" type="pres">
      <dgm:prSet presAssocID="{F6FE3515-F6A7-4EE4-B1DE-68D9CA3078CB}" presName="parentLin" presStyleCnt="0"/>
      <dgm:spPr/>
      <dgm:t>
        <a:bodyPr/>
        <a:lstStyle/>
        <a:p>
          <a:endParaRPr lang="en-US"/>
        </a:p>
      </dgm:t>
    </dgm:pt>
    <dgm:pt modelId="{C7267941-7CC5-4B44-BD92-1B87DC01034E}" type="pres">
      <dgm:prSet presAssocID="{F6FE3515-F6A7-4EE4-B1DE-68D9CA3078C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776CAA7-F8F6-4164-AF25-591D5840ED40}" type="pres">
      <dgm:prSet presAssocID="{F6FE3515-F6A7-4EE4-B1DE-68D9CA3078CB}" presName="parentText" presStyleLbl="node1" presStyleIdx="0" presStyleCnt="3" custScaleX="1174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B77A7-8230-44FE-BF26-FB83A2757DA9}" type="pres">
      <dgm:prSet presAssocID="{F6FE3515-F6A7-4EE4-B1DE-68D9CA3078CB}" presName="negativeSpace" presStyleCnt="0"/>
      <dgm:spPr/>
      <dgm:t>
        <a:bodyPr/>
        <a:lstStyle/>
        <a:p>
          <a:endParaRPr lang="en-US"/>
        </a:p>
      </dgm:t>
    </dgm:pt>
    <dgm:pt modelId="{55E02C81-1B3E-4DCE-A835-59A30A41E791}" type="pres">
      <dgm:prSet presAssocID="{F6FE3515-F6A7-4EE4-B1DE-68D9CA3078C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81E83-5CCC-4FC4-B1E7-4A995BEA1DD4}" type="pres">
      <dgm:prSet presAssocID="{1FF32185-9A08-4C8B-A078-DB726F302C42}" presName="spaceBetweenRectangles" presStyleCnt="0"/>
      <dgm:spPr/>
      <dgm:t>
        <a:bodyPr/>
        <a:lstStyle/>
        <a:p>
          <a:endParaRPr lang="en-US"/>
        </a:p>
      </dgm:t>
    </dgm:pt>
    <dgm:pt modelId="{6169CFAE-7B36-4840-B403-FAE1DE6A031B}" type="pres">
      <dgm:prSet presAssocID="{AD607E20-E683-4899-A726-1635D5770E4A}" presName="parentLin" presStyleCnt="0"/>
      <dgm:spPr/>
      <dgm:t>
        <a:bodyPr/>
        <a:lstStyle/>
        <a:p>
          <a:endParaRPr lang="en-US"/>
        </a:p>
      </dgm:t>
    </dgm:pt>
    <dgm:pt modelId="{E4E5901C-0616-4D7D-82B2-DCE1F14354C4}" type="pres">
      <dgm:prSet presAssocID="{AD607E20-E683-4899-A726-1635D5770E4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8601627-51F6-4B7A-986E-B83B3F7BEB25}" type="pres">
      <dgm:prSet presAssocID="{AD607E20-E683-4899-A726-1635D5770E4A}" presName="parentText" presStyleLbl="node1" presStyleIdx="1" presStyleCnt="3" custScaleX="1174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B5D2D-2DFE-49E5-B5D0-F4CAE94C06C5}" type="pres">
      <dgm:prSet presAssocID="{AD607E20-E683-4899-A726-1635D5770E4A}" presName="negativeSpace" presStyleCnt="0"/>
      <dgm:spPr/>
      <dgm:t>
        <a:bodyPr/>
        <a:lstStyle/>
        <a:p>
          <a:endParaRPr lang="en-US"/>
        </a:p>
      </dgm:t>
    </dgm:pt>
    <dgm:pt modelId="{4CA33D37-BE91-4F8B-9BFF-67CB96CB33AF}" type="pres">
      <dgm:prSet presAssocID="{AD607E20-E683-4899-A726-1635D5770E4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04E5A-9C66-472F-AB96-AF4E13705442}" type="pres">
      <dgm:prSet presAssocID="{CD6C79E2-0EB3-438A-A3C4-5EF7BEEB21F2}" presName="spaceBetweenRectangles" presStyleCnt="0"/>
      <dgm:spPr/>
      <dgm:t>
        <a:bodyPr/>
        <a:lstStyle/>
        <a:p>
          <a:endParaRPr lang="en-US"/>
        </a:p>
      </dgm:t>
    </dgm:pt>
    <dgm:pt modelId="{4CB8B470-51DF-4F66-86DB-15F0684BF220}" type="pres">
      <dgm:prSet presAssocID="{AB69CDA4-719C-4BF6-8AE0-F2FD4E440902}" presName="parentLin" presStyleCnt="0"/>
      <dgm:spPr/>
      <dgm:t>
        <a:bodyPr/>
        <a:lstStyle/>
        <a:p>
          <a:endParaRPr lang="en-US"/>
        </a:p>
      </dgm:t>
    </dgm:pt>
    <dgm:pt modelId="{57EF6E9F-767F-4146-A199-C99D315C47A6}" type="pres">
      <dgm:prSet presAssocID="{AB69CDA4-719C-4BF6-8AE0-F2FD4E44090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BC104BD-789A-4273-84D3-1A68BED09D46}" type="pres">
      <dgm:prSet presAssocID="{AB69CDA4-719C-4BF6-8AE0-F2FD4E440902}" presName="parentText" presStyleLbl="node1" presStyleIdx="2" presStyleCnt="3" custScaleX="117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0C88B-600A-43B4-9994-99C966195F45}" type="pres">
      <dgm:prSet presAssocID="{AB69CDA4-719C-4BF6-8AE0-F2FD4E440902}" presName="negativeSpace" presStyleCnt="0"/>
      <dgm:spPr/>
      <dgm:t>
        <a:bodyPr/>
        <a:lstStyle/>
        <a:p>
          <a:endParaRPr lang="en-US"/>
        </a:p>
      </dgm:t>
    </dgm:pt>
    <dgm:pt modelId="{CA08A6BD-9E21-41CB-BB4C-4C0284C6996A}" type="pres">
      <dgm:prSet presAssocID="{AB69CDA4-719C-4BF6-8AE0-F2FD4E440902}" presName="childText" presStyleLbl="conFgAcc1" presStyleIdx="2" presStyleCnt="3">
        <dgm:presLayoutVars>
          <dgm:bulletEnabled val="1"/>
        </dgm:presLayoutVars>
      </dgm:prSet>
      <dgm:spPr>
        <a:solidFill>
          <a:srgbClr val="8DBDF7">
            <a:alpha val="90000"/>
          </a:srgbClr>
        </a:solidFill>
      </dgm:spPr>
      <dgm:t>
        <a:bodyPr/>
        <a:lstStyle/>
        <a:p>
          <a:endParaRPr lang="en-US"/>
        </a:p>
      </dgm:t>
    </dgm:pt>
  </dgm:ptLst>
  <dgm:cxnLst>
    <dgm:cxn modelId="{2770E833-C5C9-449A-A8D8-D2AED672518C}" type="presOf" srcId="{F6FE3515-F6A7-4EE4-B1DE-68D9CA3078CB}" destId="{2776CAA7-F8F6-4164-AF25-591D5840ED40}" srcOrd="1" destOrd="0" presId="urn:microsoft.com/office/officeart/2005/8/layout/list1"/>
    <dgm:cxn modelId="{9AD65803-B07D-4EDA-BC5A-CE9F7B3974C7}" srcId="{05D264E6-856D-41AE-8284-4CA9ACD1A3EB}" destId="{AD607E20-E683-4899-A726-1635D5770E4A}" srcOrd="1" destOrd="0" parTransId="{A6B5957D-35AD-4B9D-AD23-265E19ED50A3}" sibTransId="{CD6C79E2-0EB3-438A-A3C4-5EF7BEEB21F2}"/>
    <dgm:cxn modelId="{8C9A08DE-87A4-44F0-9369-971C9C62F550}" type="presOf" srcId="{05D264E6-856D-41AE-8284-4CA9ACD1A3EB}" destId="{5E7C9DF4-ACF0-4376-BCB8-B99F73E214AB}" srcOrd="0" destOrd="0" presId="urn:microsoft.com/office/officeart/2005/8/layout/list1"/>
    <dgm:cxn modelId="{3566CEAC-CBB9-494C-BC65-C33008C61601}" srcId="{05D264E6-856D-41AE-8284-4CA9ACD1A3EB}" destId="{AB69CDA4-719C-4BF6-8AE0-F2FD4E440902}" srcOrd="2" destOrd="0" parTransId="{85CED3AC-51D5-4FB8-9865-4E462F84AEE4}" sibTransId="{34588705-2B9A-406F-B29B-D0251242CE84}"/>
    <dgm:cxn modelId="{C2F3CF6F-6748-489F-A335-C0DFAC8943BC}" type="presOf" srcId="{AD607E20-E683-4899-A726-1635D5770E4A}" destId="{E4E5901C-0616-4D7D-82B2-DCE1F14354C4}" srcOrd="0" destOrd="0" presId="urn:microsoft.com/office/officeart/2005/8/layout/list1"/>
    <dgm:cxn modelId="{CF5F46A9-E64C-4841-8880-A0C59236592C}" type="presOf" srcId="{F6FE3515-F6A7-4EE4-B1DE-68D9CA3078CB}" destId="{C7267941-7CC5-4B44-BD92-1B87DC01034E}" srcOrd="0" destOrd="0" presId="urn:microsoft.com/office/officeart/2005/8/layout/list1"/>
    <dgm:cxn modelId="{88C43147-7837-4B17-992A-55DEECAF3EE5}" srcId="{05D264E6-856D-41AE-8284-4CA9ACD1A3EB}" destId="{F6FE3515-F6A7-4EE4-B1DE-68D9CA3078CB}" srcOrd="0" destOrd="0" parTransId="{84255CB9-EB29-4920-88B1-79F33DD62CD2}" sibTransId="{1FF32185-9A08-4C8B-A078-DB726F302C42}"/>
    <dgm:cxn modelId="{6F8AFFED-3704-4BAA-BCFC-B2369E2AC472}" type="presOf" srcId="{AB69CDA4-719C-4BF6-8AE0-F2FD4E440902}" destId="{57EF6E9F-767F-4146-A199-C99D315C47A6}" srcOrd="0" destOrd="0" presId="urn:microsoft.com/office/officeart/2005/8/layout/list1"/>
    <dgm:cxn modelId="{E3D38C97-2D38-411D-90B6-CBCD836E1B54}" type="presOf" srcId="{AB69CDA4-719C-4BF6-8AE0-F2FD4E440902}" destId="{BBC104BD-789A-4273-84D3-1A68BED09D46}" srcOrd="1" destOrd="0" presId="urn:microsoft.com/office/officeart/2005/8/layout/list1"/>
    <dgm:cxn modelId="{36646156-F070-41DB-AB42-4F436E42AD9F}" type="presOf" srcId="{AD607E20-E683-4899-A726-1635D5770E4A}" destId="{E8601627-51F6-4B7A-986E-B83B3F7BEB25}" srcOrd="1" destOrd="0" presId="urn:microsoft.com/office/officeart/2005/8/layout/list1"/>
    <dgm:cxn modelId="{B3C63F29-812C-4454-9C00-1C70F7564BA4}" type="presParOf" srcId="{5E7C9DF4-ACF0-4376-BCB8-B99F73E214AB}" destId="{16554503-E6F6-4A1D-8B42-AEA0B25A41DF}" srcOrd="0" destOrd="0" presId="urn:microsoft.com/office/officeart/2005/8/layout/list1"/>
    <dgm:cxn modelId="{E35EABDB-B3DC-4F93-93FD-0D3FBA8B9A18}" type="presParOf" srcId="{16554503-E6F6-4A1D-8B42-AEA0B25A41DF}" destId="{C7267941-7CC5-4B44-BD92-1B87DC01034E}" srcOrd="0" destOrd="0" presId="urn:microsoft.com/office/officeart/2005/8/layout/list1"/>
    <dgm:cxn modelId="{B9A5E132-B916-41ED-83D4-EC3272775E16}" type="presParOf" srcId="{16554503-E6F6-4A1D-8B42-AEA0B25A41DF}" destId="{2776CAA7-F8F6-4164-AF25-591D5840ED40}" srcOrd="1" destOrd="0" presId="urn:microsoft.com/office/officeart/2005/8/layout/list1"/>
    <dgm:cxn modelId="{BB7418B9-6BA2-4438-8696-758F4119D211}" type="presParOf" srcId="{5E7C9DF4-ACF0-4376-BCB8-B99F73E214AB}" destId="{509B77A7-8230-44FE-BF26-FB83A2757DA9}" srcOrd="1" destOrd="0" presId="urn:microsoft.com/office/officeart/2005/8/layout/list1"/>
    <dgm:cxn modelId="{D938D3BB-C6E8-460F-9771-ECAF0BD6098E}" type="presParOf" srcId="{5E7C9DF4-ACF0-4376-BCB8-B99F73E214AB}" destId="{55E02C81-1B3E-4DCE-A835-59A30A41E791}" srcOrd="2" destOrd="0" presId="urn:microsoft.com/office/officeart/2005/8/layout/list1"/>
    <dgm:cxn modelId="{CB630F38-E1A8-4F2F-9AF2-8175F282545F}" type="presParOf" srcId="{5E7C9DF4-ACF0-4376-BCB8-B99F73E214AB}" destId="{52681E83-5CCC-4FC4-B1E7-4A995BEA1DD4}" srcOrd="3" destOrd="0" presId="urn:microsoft.com/office/officeart/2005/8/layout/list1"/>
    <dgm:cxn modelId="{578AC588-AFA0-46E1-8BFD-D7D49929FE5F}" type="presParOf" srcId="{5E7C9DF4-ACF0-4376-BCB8-B99F73E214AB}" destId="{6169CFAE-7B36-4840-B403-FAE1DE6A031B}" srcOrd="4" destOrd="0" presId="urn:microsoft.com/office/officeart/2005/8/layout/list1"/>
    <dgm:cxn modelId="{C7991188-B84C-424D-BFE1-1970B84CB018}" type="presParOf" srcId="{6169CFAE-7B36-4840-B403-FAE1DE6A031B}" destId="{E4E5901C-0616-4D7D-82B2-DCE1F14354C4}" srcOrd="0" destOrd="0" presId="urn:microsoft.com/office/officeart/2005/8/layout/list1"/>
    <dgm:cxn modelId="{FB9C3D42-12D4-4EC8-856D-D7355361A200}" type="presParOf" srcId="{6169CFAE-7B36-4840-B403-FAE1DE6A031B}" destId="{E8601627-51F6-4B7A-986E-B83B3F7BEB25}" srcOrd="1" destOrd="0" presId="urn:microsoft.com/office/officeart/2005/8/layout/list1"/>
    <dgm:cxn modelId="{7B9282F3-E2DF-440D-917B-AA37E700D1F7}" type="presParOf" srcId="{5E7C9DF4-ACF0-4376-BCB8-B99F73E214AB}" destId="{D8DB5D2D-2DFE-49E5-B5D0-F4CAE94C06C5}" srcOrd="5" destOrd="0" presId="urn:microsoft.com/office/officeart/2005/8/layout/list1"/>
    <dgm:cxn modelId="{DDDCFE63-C0D7-44CB-ABD3-C57ECAA1690B}" type="presParOf" srcId="{5E7C9DF4-ACF0-4376-BCB8-B99F73E214AB}" destId="{4CA33D37-BE91-4F8B-9BFF-67CB96CB33AF}" srcOrd="6" destOrd="0" presId="urn:microsoft.com/office/officeart/2005/8/layout/list1"/>
    <dgm:cxn modelId="{D0F9FA3B-F52C-44BB-AE86-964842E67D11}" type="presParOf" srcId="{5E7C9DF4-ACF0-4376-BCB8-B99F73E214AB}" destId="{B7B04E5A-9C66-472F-AB96-AF4E13705442}" srcOrd="7" destOrd="0" presId="urn:microsoft.com/office/officeart/2005/8/layout/list1"/>
    <dgm:cxn modelId="{E862421F-E7A6-46DF-9034-EE59252C0917}" type="presParOf" srcId="{5E7C9DF4-ACF0-4376-BCB8-B99F73E214AB}" destId="{4CB8B470-51DF-4F66-86DB-15F0684BF220}" srcOrd="8" destOrd="0" presId="urn:microsoft.com/office/officeart/2005/8/layout/list1"/>
    <dgm:cxn modelId="{DDF5E749-E332-4772-8442-92BFB2DF3591}" type="presParOf" srcId="{4CB8B470-51DF-4F66-86DB-15F0684BF220}" destId="{57EF6E9F-767F-4146-A199-C99D315C47A6}" srcOrd="0" destOrd="0" presId="urn:microsoft.com/office/officeart/2005/8/layout/list1"/>
    <dgm:cxn modelId="{AB9D7507-DCD9-4935-8BF0-2348A3817E84}" type="presParOf" srcId="{4CB8B470-51DF-4F66-86DB-15F0684BF220}" destId="{BBC104BD-789A-4273-84D3-1A68BED09D46}" srcOrd="1" destOrd="0" presId="urn:microsoft.com/office/officeart/2005/8/layout/list1"/>
    <dgm:cxn modelId="{7211302D-B1ED-43BD-B5C7-02F119FFD291}" type="presParOf" srcId="{5E7C9DF4-ACF0-4376-BCB8-B99F73E214AB}" destId="{83E0C88B-600A-43B4-9994-99C966195F45}" srcOrd="9" destOrd="0" presId="urn:microsoft.com/office/officeart/2005/8/layout/list1"/>
    <dgm:cxn modelId="{03131582-5156-4A96-ABCB-29AD6BC190CE}" type="presParOf" srcId="{5E7C9DF4-ACF0-4376-BCB8-B99F73E214AB}" destId="{CA08A6BD-9E21-41CB-BB4C-4C0284C699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CF6F59-0679-4EA5-A095-9A131D3AA21A}">
      <dsp:nvSpPr>
        <dsp:cNvPr id="0" name=""/>
        <dsp:cNvSpPr/>
      </dsp:nvSpPr>
      <dsp:spPr>
        <a:xfrm rot="10800000">
          <a:off x="1665888" y="2458"/>
          <a:ext cx="5572973" cy="1048676"/>
        </a:xfrm>
        <a:prstGeom prst="homePlate">
          <a:avLst/>
        </a:prstGeom>
        <a:solidFill>
          <a:srgbClr val="00CCFF"/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6243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Introduction to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Augmented Reality (AR)</a:t>
          </a:r>
          <a:endParaRPr lang="en-US" sz="2600" b="0" kern="1200" dirty="0"/>
        </a:p>
      </dsp:txBody>
      <dsp:txXfrm rot="10800000">
        <a:off x="1665888" y="2458"/>
        <a:ext cx="5572973" cy="1048676"/>
      </dsp:txXfrm>
    </dsp:sp>
    <dsp:sp modelId="{FF1CEC12-9E14-4918-86EA-A60660901341}">
      <dsp:nvSpPr>
        <dsp:cNvPr id="0" name=""/>
        <dsp:cNvSpPr/>
      </dsp:nvSpPr>
      <dsp:spPr>
        <a:xfrm>
          <a:off x="1141549" y="2458"/>
          <a:ext cx="1048676" cy="104867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A1634-C255-4F12-B45C-A4CB12509190}">
      <dsp:nvSpPr>
        <dsp:cNvPr id="0" name=""/>
        <dsp:cNvSpPr/>
      </dsp:nvSpPr>
      <dsp:spPr>
        <a:xfrm rot="10800000">
          <a:off x="1665888" y="1364172"/>
          <a:ext cx="5572973" cy="1048676"/>
        </a:xfrm>
        <a:prstGeom prst="homePlate">
          <a:avLst/>
        </a:prstGeom>
        <a:solidFill>
          <a:srgbClr val="B36CEE"/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46243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Theoretical Background </a:t>
          </a:r>
          <a:endParaRPr lang="en-US" sz="2600" kern="1200" dirty="0"/>
        </a:p>
      </dsp:txBody>
      <dsp:txXfrm rot="10800000">
        <a:off x="1665888" y="1364172"/>
        <a:ext cx="5572973" cy="1048676"/>
      </dsp:txXfrm>
    </dsp:sp>
    <dsp:sp modelId="{B8C229C0-5162-442D-9FC3-3D917BAE8BAD}">
      <dsp:nvSpPr>
        <dsp:cNvPr id="0" name=""/>
        <dsp:cNvSpPr/>
      </dsp:nvSpPr>
      <dsp:spPr>
        <a:xfrm>
          <a:off x="1141549" y="1364172"/>
          <a:ext cx="1048676" cy="104867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2D882-046D-494C-9F81-619F22D949B0}">
      <dsp:nvSpPr>
        <dsp:cNvPr id="0" name=""/>
        <dsp:cNvSpPr/>
      </dsp:nvSpPr>
      <dsp:spPr>
        <a:xfrm rot="10800000">
          <a:off x="1665888" y="2725887"/>
          <a:ext cx="5572973" cy="1048676"/>
        </a:xfrm>
        <a:prstGeom prst="homePlate">
          <a:avLst/>
        </a:prstGeom>
        <a:solidFill>
          <a:srgbClr val="0070C0"/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43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AR Designer &amp; Presenter Module</a:t>
          </a:r>
          <a:endParaRPr lang="en-US" sz="2600" kern="1200" dirty="0"/>
        </a:p>
      </dsp:txBody>
      <dsp:txXfrm rot="10800000">
        <a:off x="1665888" y="2725887"/>
        <a:ext cx="5572973" cy="1048676"/>
      </dsp:txXfrm>
    </dsp:sp>
    <dsp:sp modelId="{721DC058-6FBC-4C7A-9370-8F9C2FF6F492}">
      <dsp:nvSpPr>
        <dsp:cNvPr id="0" name=""/>
        <dsp:cNvSpPr/>
      </dsp:nvSpPr>
      <dsp:spPr>
        <a:xfrm>
          <a:off x="1141549" y="2725887"/>
          <a:ext cx="1048676" cy="1048676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A8A52-845B-4989-B0E5-31405061124A}">
      <dsp:nvSpPr>
        <dsp:cNvPr id="0" name=""/>
        <dsp:cNvSpPr/>
      </dsp:nvSpPr>
      <dsp:spPr>
        <a:xfrm rot="10800000">
          <a:off x="1674804" y="4090060"/>
          <a:ext cx="5572973" cy="1048676"/>
        </a:xfrm>
        <a:prstGeom prst="homePlate">
          <a:avLst/>
        </a:prstGeom>
        <a:solidFill>
          <a:srgbClr val="F96F6F"/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43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Conclusion &amp; Future Work</a:t>
          </a:r>
          <a:endParaRPr lang="en-US" sz="2600" kern="1200" dirty="0"/>
        </a:p>
      </dsp:txBody>
      <dsp:txXfrm rot="10800000">
        <a:off x="1674804" y="4090060"/>
        <a:ext cx="5572973" cy="1048676"/>
      </dsp:txXfrm>
    </dsp:sp>
    <dsp:sp modelId="{CEC6983C-3D6B-4C5A-B81E-B79D9BE8580D}">
      <dsp:nvSpPr>
        <dsp:cNvPr id="0" name=""/>
        <dsp:cNvSpPr/>
      </dsp:nvSpPr>
      <dsp:spPr>
        <a:xfrm>
          <a:off x="1141549" y="4087602"/>
          <a:ext cx="1048676" cy="1048676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4E438F0-2824-4184-84CE-36FC8815A209}">
      <dsp:nvSpPr>
        <dsp:cNvPr id="0" name=""/>
        <dsp:cNvSpPr/>
      </dsp:nvSpPr>
      <dsp:spPr>
        <a:xfrm>
          <a:off x="0" y="0"/>
          <a:ext cx="7033294" cy="2132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-Support dynamic mechanism with </a:t>
          </a:r>
          <a:r>
            <a:rPr lang="en-US" sz="32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plugin</a:t>
          </a: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technique.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-Create the GUI easily to be customized.</a:t>
          </a:r>
          <a:endParaRPr lang="en-US" sz="3200" kern="1200" dirty="0"/>
        </a:p>
      </dsp:txBody>
      <dsp:txXfrm>
        <a:off x="1619936" y="0"/>
        <a:ext cx="5413357" cy="2132777"/>
      </dsp:txXfrm>
    </dsp:sp>
    <dsp:sp modelId="{3001210B-DFB6-4541-9F2A-488828AFA5C9}">
      <dsp:nvSpPr>
        <dsp:cNvPr id="0" name=""/>
        <dsp:cNvSpPr/>
      </dsp:nvSpPr>
      <dsp:spPr>
        <a:xfrm>
          <a:off x="228596" y="228599"/>
          <a:ext cx="1336550" cy="170622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C1DACD7-2831-4308-9BF9-ED050F471B3A}">
      <dsp:nvSpPr>
        <dsp:cNvPr id="0" name=""/>
        <dsp:cNvSpPr/>
      </dsp:nvSpPr>
      <dsp:spPr>
        <a:xfrm>
          <a:off x="0" y="2346054"/>
          <a:ext cx="7033294" cy="2132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8601683"/>
                <a:satOff val="-7104"/>
                <a:lumOff val="-2157"/>
                <a:alphaOff val="0"/>
                <a:shade val="63000"/>
              </a:schemeClr>
            </a:gs>
            <a:gs pos="30000">
              <a:schemeClr val="accent5">
                <a:hueOff val="18601683"/>
                <a:satOff val="-7104"/>
                <a:lumOff val="-2157"/>
                <a:alphaOff val="0"/>
                <a:shade val="90000"/>
                <a:satMod val="110000"/>
              </a:schemeClr>
            </a:gs>
            <a:gs pos="45000">
              <a:schemeClr val="accent5">
                <a:hueOff val="18601683"/>
                <a:satOff val="-7104"/>
                <a:lumOff val="-2157"/>
                <a:alphaOff val="0"/>
                <a:shade val="100000"/>
                <a:satMod val="118000"/>
              </a:schemeClr>
            </a:gs>
            <a:gs pos="55000">
              <a:schemeClr val="accent5">
                <a:hueOff val="18601683"/>
                <a:satOff val="-7104"/>
                <a:lumOff val="-2157"/>
                <a:alphaOff val="0"/>
                <a:shade val="100000"/>
                <a:satMod val="118000"/>
              </a:schemeClr>
            </a:gs>
            <a:gs pos="73000">
              <a:schemeClr val="accent5">
                <a:hueOff val="18601683"/>
                <a:satOff val="-7104"/>
                <a:lumOff val="-2157"/>
                <a:alphaOff val="0"/>
                <a:shade val="90000"/>
                <a:satMod val="110000"/>
              </a:schemeClr>
            </a:gs>
            <a:gs pos="100000">
              <a:schemeClr val="accent5">
                <a:hueOff val="18601683"/>
                <a:satOff val="-7104"/>
                <a:lumOff val="-2157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Support real-time execution on Android mobile.</a:t>
          </a:r>
          <a:endParaRPr lang="en-US" sz="3200" kern="1200" dirty="0"/>
        </a:p>
      </dsp:txBody>
      <dsp:txXfrm>
        <a:off x="1619936" y="2346054"/>
        <a:ext cx="5413357" cy="2132777"/>
      </dsp:txXfrm>
    </dsp:sp>
    <dsp:sp modelId="{D99CEAF8-C582-4D87-AF0F-F8B406FC5018}">
      <dsp:nvSpPr>
        <dsp:cNvPr id="0" name=""/>
        <dsp:cNvSpPr/>
      </dsp:nvSpPr>
      <dsp:spPr>
        <a:xfrm>
          <a:off x="213277" y="2559332"/>
          <a:ext cx="1406658" cy="170622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E02C81-1B3E-4DCE-A835-59A30A41E791}">
      <dsp:nvSpPr>
        <dsp:cNvPr id="0" name=""/>
        <dsp:cNvSpPr/>
      </dsp:nvSpPr>
      <dsp:spPr>
        <a:xfrm>
          <a:off x="0" y="1071375"/>
          <a:ext cx="68580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6CAA7-F8F6-4164-AF25-591D5840ED40}">
      <dsp:nvSpPr>
        <dsp:cNvPr id="0" name=""/>
        <dsp:cNvSpPr/>
      </dsp:nvSpPr>
      <dsp:spPr>
        <a:xfrm>
          <a:off x="342900" y="746655"/>
          <a:ext cx="5638784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Enhance quality of each media object.</a:t>
          </a:r>
          <a:endParaRPr lang="en-US" sz="2200" kern="1200" dirty="0"/>
        </a:p>
      </dsp:txBody>
      <dsp:txXfrm>
        <a:off x="342900" y="746655"/>
        <a:ext cx="5638784" cy="649440"/>
      </dsp:txXfrm>
    </dsp:sp>
    <dsp:sp modelId="{4CA33D37-BE91-4F8B-9BFF-67CB96CB33AF}">
      <dsp:nvSpPr>
        <dsp:cNvPr id="0" name=""/>
        <dsp:cNvSpPr/>
      </dsp:nvSpPr>
      <dsp:spPr>
        <a:xfrm>
          <a:off x="0" y="2069295"/>
          <a:ext cx="68580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01627-51F6-4B7A-986E-B83B3F7BEB25}">
      <dsp:nvSpPr>
        <dsp:cNvPr id="0" name=""/>
        <dsp:cNvSpPr/>
      </dsp:nvSpPr>
      <dsp:spPr>
        <a:xfrm>
          <a:off x="342900" y="1744576"/>
          <a:ext cx="5638832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Erase the seam between augmented object and real object.</a:t>
          </a:r>
          <a:endParaRPr lang="en-US" sz="2200" kern="1200" dirty="0"/>
        </a:p>
      </dsp:txBody>
      <dsp:txXfrm>
        <a:off x="342900" y="1744576"/>
        <a:ext cx="5638832" cy="649440"/>
      </dsp:txXfrm>
    </dsp:sp>
    <dsp:sp modelId="{CA08A6BD-9E21-41CB-BB4C-4C0284C6996A}">
      <dsp:nvSpPr>
        <dsp:cNvPr id="0" name=""/>
        <dsp:cNvSpPr/>
      </dsp:nvSpPr>
      <dsp:spPr>
        <a:xfrm>
          <a:off x="0" y="3067216"/>
          <a:ext cx="6858000" cy="554400"/>
        </a:xfrm>
        <a:prstGeom prst="rect">
          <a:avLst/>
        </a:prstGeom>
        <a:solidFill>
          <a:srgbClr val="8DBDF7">
            <a:alpha val="9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104BD-789A-4273-84D3-1A68BED09D46}">
      <dsp:nvSpPr>
        <dsp:cNvPr id="0" name=""/>
        <dsp:cNvSpPr/>
      </dsp:nvSpPr>
      <dsp:spPr>
        <a:xfrm>
          <a:off x="342900" y="2742495"/>
          <a:ext cx="5638736" cy="649440"/>
        </a:xfrm>
        <a:prstGeom prst="roundRect">
          <a:avLst/>
        </a:prstGeom>
        <a:solidFill>
          <a:srgbClr val="0B4B99"/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Download from host (deliverable).</a:t>
          </a:r>
          <a:endParaRPr lang="en-US" sz="2200" kern="1200" dirty="0"/>
        </a:p>
      </dsp:txBody>
      <dsp:txXfrm>
        <a:off x="342900" y="2742495"/>
        <a:ext cx="5638736" cy="649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9AAA-9856-4144-8083-B401E282FAA5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AF9B-9703-480F-BCB7-74D08F73D2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Có</a:t>
            </a:r>
            <a:r>
              <a:rPr lang="en-US" baseline="0" smtClean="0"/>
              <a:t> 2 loại mẫu, mẫu do người dùng định nghĩa và mẫu do hệ thống định nghĩa sẵn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2EDE27-D030-416F-9C8E-4844A19D06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Quy trình</a:t>
            </a:r>
            <a:r>
              <a:rPr lang="en-US" baseline="0" smtClean="0"/>
              <a:t> xử lý của 1 ứng dụng thực tại bao gồm 2 công đoạn chính: Nhận dạng mẫu và hiển thị thông tin tăng cường</a:t>
            </a:r>
          </a:p>
          <a:p>
            <a:endParaRPr lang="en-US" baseline="0" smtClean="0"/>
          </a:p>
          <a:p>
            <a:r>
              <a:rPr lang="en-US" baseline="0" smtClean="0"/>
              <a:t>Các mẫu dùng để nhận dạng thường có hình vuông và có viền đen bao quanh. Các mẫu này người ta thường gọi là marker.</a:t>
            </a:r>
          </a:p>
          <a:p>
            <a:r>
              <a:rPr lang="en-US" baseline="0" smtClean="0"/>
              <a:t>Các thông tin tăng cường thì được hiển thị dưới dạng mô hình 3 chiều</a:t>
            </a:r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2EDE27-D030-416F-9C8E-4844A19D06E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AF9B-9703-480F-BCB7-74D08F73D2E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04875" y="2590800"/>
            <a:ext cx="7315200" cy="1280160"/>
          </a:xfrm>
          <a:prstGeom prst="rect">
            <a:avLst/>
          </a:prstGeom>
          <a:noFill/>
          <a:ln w="6350" cap="rnd" cmpd="sng" algn="ctr">
            <a:solidFill>
              <a:srgbClr val="FF66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43200"/>
            <a:ext cx="6858000" cy="990600"/>
          </a:xfrm>
        </p:spPr>
        <p:txBody>
          <a:bodyPr anchor="t" anchorCtr="0"/>
          <a:lstStyle>
            <a:lvl1pPr algn="r">
              <a:defRPr sz="3200" b="1" cap="none" spc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067175"/>
            <a:ext cx="6934200" cy="657226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990975"/>
            <a:ext cx="7315200" cy="8096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90800"/>
            <a:ext cx="228600" cy="1280160"/>
          </a:xfrm>
          <a:prstGeom prst="rect">
            <a:avLst/>
          </a:prstGeom>
          <a:solidFill>
            <a:srgbClr val="FF6600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04875" y="3990975"/>
            <a:ext cx="228600" cy="809626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04875" y="4905375"/>
            <a:ext cx="228600" cy="96202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4905375"/>
            <a:ext cx="7315200" cy="9620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19200" y="4953000"/>
            <a:ext cx="6934200" cy="8382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74320" indent="0">
              <a:buNone/>
              <a:defRPr sz="1400"/>
            </a:lvl2pPr>
            <a:lvl3pPr marL="594360" indent="0">
              <a:buNone/>
              <a:defRPr sz="1400"/>
            </a:lvl3pPr>
            <a:lvl4pPr marL="868680" indent="0">
              <a:buNone/>
              <a:defRPr sz="1400"/>
            </a:lvl4pPr>
            <a:lvl5pPr marL="1143000" indent="0"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52425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151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584816B-3221-409B-AE6C-CC56F533667F}" type="datetimeFigureOut">
              <a:rPr lang="en-US" smtClean="0"/>
              <a:pPr/>
              <a:t>24/06/2011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E29F6D7-481D-4642-AAD3-F879DAE8CF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%204.avi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%201.avi" TargetMode="Externa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%202.avi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%203.avi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tnien_chunk_1.avi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_tuoitre_chunk_1.avi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_tuoitre_chunk_2.avi" TargetMode="Externa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SGK\1.avi" TargetMode="Externa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SGK\2.avi" TargetMode="Externa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emo\demo%205.avi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5908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DESIGNER AND PRESENTER </a:t>
            </a:r>
            <a:r>
              <a:rPr lang="en-US" b="1" dirty="0" smtClean="0">
                <a:solidFill>
                  <a:schemeClr val="bg1"/>
                </a:solidFill>
              </a:rPr>
              <a:t>FOR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MEDIA-AUGMENTED </a:t>
            </a:r>
            <a:r>
              <a:rPr lang="en-US" b="1" dirty="0">
                <a:solidFill>
                  <a:schemeClr val="bg1"/>
                </a:solidFill>
              </a:rPr>
              <a:t>PRINTED MATERIAL WITH MOBILE DEVICES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648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Thesis  advisor :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                 DR. TRAN MINH TRIET</a:t>
            </a:r>
          </a:p>
          <a:p>
            <a:endParaRPr lang="en-US" sz="2000" b="1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Students </a:t>
            </a:r>
            <a:r>
              <a:rPr lang="en-US" sz="2000" b="1" dirty="0" smtClean="0">
                <a:solidFill>
                  <a:schemeClr val="bg1"/>
                </a:solidFill>
              </a:rPr>
              <a:t>: 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                 PHAM NGOC TRUC - 0612750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                 NGUYEN KHANH THUAN - 0612729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0480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UNIVERSITY OF NATURAL SCIENCE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ADVANCED PROGRAM IN COMPUTER SCIENCE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E:\Logo-KHTN 200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1676400" cy="13169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8229600" cy="762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b="0" dirty="0" smtClean="0"/>
              <a:t>Theoretical Background 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application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15440"/>
            <a:ext cx="8229600" cy="5242560"/>
          </a:xfrm>
        </p:spPr>
        <p:txBody>
          <a:bodyPr/>
          <a:lstStyle/>
          <a:p>
            <a:r>
              <a:rPr lang="en-US" dirty="0" smtClean="0"/>
              <a:t>The platform of our choice is QCAR SDK</a:t>
            </a:r>
          </a:p>
          <a:p>
            <a:pPr>
              <a:buNone/>
            </a:pP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This tool is already widely used to create AR applications for many platforms, especially mobile devices.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The type of markers defined and used in QCAR SDK is optimized to be more user-friendly.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029200" cy="5355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Define markers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fld id="{E7E4128F-7317-4BE2-93C9-4CC970D1011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 descr="C:\Documents and Settings\LENOVO 3000 Y410\Desktop\Patterns\bd2.bmp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00200"/>
            <a:ext cx="181848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600200"/>
            <a:ext cx="17526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66800" y="335280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User-defined marker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38800" y="3276600"/>
            <a:ext cx="185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ID-Marker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066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ARToolkitPlus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3810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QCAR SDK:</a:t>
            </a:r>
            <a:endParaRPr lang="en-US" b="1" dirty="0"/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038600"/>
            <a:ext cx="2276856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86200" y="6096000"/>
            <a:ext cx="14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Targets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resource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emo 4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85044" y="1347788"/>
            <a:ext cx="8630356" cy="485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5355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of a QCAR-based AR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fld id="{E7E4128F-7317-4BE2-93C9-4CC970D1011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685800" y="6248400"/>
            <a:ext cx="739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 i="1" dirty="0" smtClean="0"/>
              <a:t>(source: https://ar.qualcomm.com)</a:t>
            </a:r>
            <a:endParaRPr lang="en-US" sz="1400" i="1" dirty="0"/>
          </a:p>
        </p:txBody>
      </p:sp>
      <p:pic>
        <p:nvPicPr>
          <p:cNvPr id="9" name="Picture 8" descr="https://ar.qualcomm.com/resources/images/system_module_overview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1295400"/>
            <a:ext cx="7772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8229600" cy="762000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AR Designer &amp; Presenter Module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62000" y="1219200"/>
            <a:ext cx="2895600" cy="495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486400" y="1143000"/>
            <a:ext cx="266700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62600" y="4876800"/>
            <a:ext cx="25146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Hardware (camera)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114800"/>
            <a:ext cx="2743200" cy="1143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.NET Framework 3.5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00200"/>
            <a:ext cx="27432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ahoma" pitchFamily="34" charset="0"/>
                <a:ea typeface="Tahoma" pitchFamily="34" charset="0"/>
                <a:cs typeface="Tahoma" pitchFamily="34" charset="0"/>
              </a:rPr>
              <a:t>AR Designer</a:t>
            </a:r>
          </a:p>
          <a:p>
            <a:pPr algn="ctr"/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2438400"/>
            <a:ext cx="764419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Object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7800" y="2971800"/>
            <a:ext cx="764419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>
                <a:latin typeface="Tahoma" pitchFamily="34" charset="0"/>
                <a:ea typeface="Tahoma" pitchFamily="34" charset="0"/>
                <a:cs typeface="Tahoma" pitchFamily="34" charset="0"/>
              </a:rPr>
              <a:t>Data</a:t>
            </a:r>
            <a:endParaRPr lang="en-US" sz="1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2971800"/>
            <a:ext cx="764419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>
                <a:latin typeface="Tahoma" pitchFamily="34" charset="0"/>
                <a:ea typeface="Tahoma" pitchFamily="34" charset="0"/>
                <a:cs typeface="Tahoma" pitchFamily="34" charset="0"/>
              </a:rPr>
              <a:t>Config</a:t>
            </a:r>
            <a:endParaRPr lang="en-US" sz="1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0" y="2438400"/>
            <a:ext cx="764419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GUI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8600" y="1611086"/>
            <a:ext cx="8382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Tahoma" pitchFamily="34" charset="0"/>
                <a:ea typeface="Tahoma" pitchFamily="34" charset="0"/>
                <a:cs typeface="Tahoma" pitchFamily="34" charset="0"/>
              </a:rPr>
              <a:t>Project 1</a:t>
            </a:r>
            <a:endParaRPr lang="en-US" sz="12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8600" y="2144486"/>
            <a:ext cx="8382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Tahoma" pitchFamily="34" charset="0"/>
                <a:ea typeface="Tahoma" pitchFamily="34" charset="0"/>
                <a:cs typeface="Tahoma" pitchFamily="34" charset="0"/>
              </a:rPr>
              <a:t>Project 2</a:t>
            </a:r>
            <a:endParaRPr lang="en-US" sz="12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62600" y="1676400"/>
            <a:ext cx="2514600" cy="1600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AR Presenter</a:t>
            </a:r>
          </a:p>
          <a:p>
            <a:pPr algn="ctr"/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1200" y="2209800"/>
            <a:ext cx="916819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>
                <a:latin typeface="Tahoma" pitchFamily="34" charset="0"/>
                <a:ea typeface="Tahoma" pitchFamily="34" charset="0"/>
                <a:cs typeface="Tahoma" pitchFamily="34" charset="0"/>
              </a:rPr>
              <a:t>Object</a:t>
            </a:r>
            <a:endParaRPr lang="en-US" sz="1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2600" y="3352800"/>
            <a:ext cx="1371600" cy="6096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Android SDK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0" y="2743200"/>
            <a:ext cx="9144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4200" y="2743200"/>
            <a:ext cx="9144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Config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Left-Right Arrow 20"/>
          <p:cNvSpPr/>
          <p:nvPr/>
        </p:nvSpPr>
        <p:spPr>
          <a:xfrm>
            <a:off x="3581400" y="1839686"/>
            <a:ext cx="457200" cy="1524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3581400" y="2296886"/>
            <a:ext cx="457200" cy="1524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953000" y="1839686"/>
            <a:ext cx="457200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953000" y="2296886"/>
            <a:ext cx="457200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34200" y="3352800"/>
            <a:ext cx="1143000" cy="6096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QCAR SDK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34200" y="2209800"/>
            <a:ext cx="9144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Marker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38600" y="2667000"/>
            <a:ext cx="8382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Tahoma" pitchFamily="34" charset="0"/>
                <a:ea typeface="Tahoma" pitchFamily="34" charset="0"/>
                <a:cs typeface="Tahoma" pitchFamily="34" charset="0"/>
              </a:rPr>
              <a:t>Project n</a:t>
            </a:r>
            <a:endParaRPr lang="en-US" sz="12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3568337" y="2819400"/>
            <a:ext cx="457200" cy="1524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939937" y="2819400"/>
            <a:ext cx="457200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77000" y="121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6" name="Down Arrow 35"/>
          <p:cNvSpPr/>
          <p:nvPr/>
        </p:nvSpPr>
        <p:spPr>
          <a:xfrm>
            <a:off x="4343400" y="3200400"/>
            <a:ext cx="1524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86200" y="3733800"/>
            <a:ext cx="1143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962400" y="3810000"/>
            <a:ext cx="99060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Config</a:t>
            </a:r>
            <a:r>
              <a:rPr lang="en-US" sz="1100" dirty="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file</a:t>
            </a:r>
            <a:endParaRPr lang="en-US" sz="11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62400" y="4343400"/>
            <a:ext cx="990600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Media files</a:t>
            </a:r>
            <a:endParaRPr lang="en-US" sz="11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28800" y="3505200"/>
            <a:ext cx="764419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Plugin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2600" y="4038600"/>
            <a:ext cx="25146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Android Platform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8200" y="5334000"/>
            <a:ext cx="27432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Hardware (computer)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76400" y="1219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 Designer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1143000"/>
            <a:ext cx="1219200" cy="1343000"/>
            <a:chOff x="6588224" y="231031"/>
            <a:chExt cx="1656184" cy="1800200"/>
          </a:xfrm>
        </p:grpSpPr>
        <p:sp>
          <p:nvSpPr>
            <p:cNvPr id="21" name="Folded Corner 20"/>
            <p:cNvSpPr/>
            <p:nvPr/>
          </p:nvSpPr>
          <p:spPr>
            <a:xfrm>
              <a:off x="6948264" y="231031"/>
              <a:ext cx="1296144" cy="1584176"/>
            </a:xfrm>
            <a:prstGeom prst="foldedCorner">
              <a:avLst>
                <a:gd name="adj" fmla="val 24235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800" dirty="0">
                <a:solidFill>
                  <a:srgbClr val="0070C0"/>
                </a:solidFill>
              </a:endParaRPr>
            </a:p>
          </p:txBody>
        </p:sp>
        <p:sp>
          <p:nvSpPr>
            <p:cNvPr id="22" name="Folded Corner 21"/>
            <p:cNvSpPr/>
            <p:nvPr/>
          </p:nvSpPr>
          <p:spPr>
            <a:xfrm>
              <a:off x="6588224" y="447055"/>
              <a:ext cx="1296144" cy="1584176"/>
            </a:xfrm>
            <a:prstGeom prst="foldedCorner">
              <a:avLst>
                <a:gd name="adj" fmla="val 2423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XML file</a:t>
              </a:r>
              <a:endParaRPr lang="en-GB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5" name="Flowchart: Multidocument 4"/>
          <p:cNvSpPr/>
          <p:nvPr/>
        </p:nvSpPr>
        <p:spPr>
          <a:xfrm>
            <a:off x="914400" y="4648200"/>
            <a:ext cx="3024336" cy="16478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/>
              <a:t>AR Interface Designer</a:t>
            </a:r>
            <a:endParaRPr lang="en-GB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508107" y="2895600"/>
            <a:ext cx="2880321" cy="3247394"/>
            <a:chOff x="6084168" y="3247474"/>
            <a:chExt cx="2376264" cy="2773815"/>
          </a:xfrm>
        </p:grpSpPr>
        <p:sp>
          <p:nvSpPr>
            <p:cNvPr id="15" name="Rounded Rectangle 14"/>
            <p:cNvSpPr/>
            <p:nvPr/>
          </p:nvSpPr>
          <p:spPr>
            <a:xfrm>
              <a:off x="6249888" y="3645024"/>
              <a:ext cx="9144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Audio</a:t>
              </a:r>
              <a:endParaRPr lang="en-GB" sz="2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228184" y="4437112"/>
              <a:ext cx="9144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Video</a:t>
              </a:r>
              <a:endParaRPr lang="en-GB" sz="2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30008" y="4437112"/>
              <a:ext cx="9144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Image</a:t>
              </a:r>
              <a:endParaRPr lang="en-GB" sz="20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156176" y="5229200"/>
              <a:ext cx="216024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Sequence of Images</a:t>
              </a:r>
              <a:endParaRPr lang="en-GB" sz="20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8304" y="3645024"/>
              <a:ext cx="914400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err="1" smtClean="0"/>
                <a:t>3D</a:t>
              </a:r>
              <a:r>
                <a:rPr lang="en-US" sz="2000" dirty="0" smtClean="0"/>
                <a:t> Object</a:t>
              </a:r>
              <a:endParaRPr lang="en-GB" sz="2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84168" y="3247474"/>
              <a:ext cx="2376264" cy="27738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 smtClean="0">
                  <a:solidFill>
                    <a:srgbClr val="0070C0"/>
                  </a:solidFill>
                </a:rPr>
                <a:t>AR Media Objects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14400" y="1447800"/>
            <a:ext cx="2520280" cy="1475792"/>
          </a:xfrm>
          <a:prstGeom prst="rect">
            <a:avLst/>
          </a:prstGeom>
          <a:noFill/>
          <a:ln w="381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AR Designer</a:t>
            </a:r>
            <a:endParaRPr lang="en-GB" sz="4000" b="1" dirty="0">
              <a:solidFill>
                <a:srgbClr val="0070C0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1752600" y="3048000"/>
            <a:ext cx="864096" cy="15121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Interact</a:t>
            </a:r>
            <a:endParaRPr lang="en-GB" sz="2000" b="1" dirty="0"/>
          </a:p>
        </p:txBody>
      </p:sp>
      <p:sp>
        <p:nvSpPr>
          <p:cNvPr id="9" name="Down Arrow 8"/>
          <p:cNvSpPr/>
          <p:nvPr/>
        </p:nvSpPr>
        <p:spPr>
          <a:xfrm rot="6968572">
            <a:off x="4017503" y="2315491"/>
            <a:ext cx="773020" cy="1653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Load</a:t>
            </a:r>
            <a:endParaRPr lang="en-GB" sz="2000" b="1" dirty="0"/>
          </a:p>
        </p:txBody>
      </p:sp>
      <p:sp>
        <p:nvSpPr>
          <p:cNvPr id="10" name="Right Arrow 9"/>
          <p:cNvSpPr/>
          <p:nvPr/>
        </p:nvSpPr>
        <p:spPr>
          <a:xfrm>
            <a:off x="3657600" y="1676400"/>
            <a:ext cx="2304256" cy="64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Auto Generate</a:t>
            </a:r>
            <a:endParaRPr lang="en-GB" sz="2000" b="1" dirty="0"/>
          </a:p>
        </p:txBody>
      </p:sp>
      <p:sp>
        <p:nvSpPr>
          <p:cNvPr id="11" name="TextBox 18"/>
          <p:cNvSpPr txBox="1"/>
          <p:nvPr/>
        </p:nvSpPr>
        <p:spPr>
          <a:xfrm>
            <a:off x="5867400" y="2438400"/>
            <a:ext cx="1802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XML Generator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536" y="1066800"/>
            <a:ext cx="8596064" cy="5696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TextBox 20"/>
          <p:cNvSpPr txBox="1"/>
          <p:nvPr/>
        </p:nvSpPr>
        <p:spPr>
          <a:xfrm>
            <a:off x="838200" y="6248400"/>
            <a:ext cx="290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70C0"/>
                </a:solidFill>
              </a:rPr>
              <a:t>AR Newspaper Editor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14" name="TextBox 21"/>
          <p:cNvSpPr txBox="1"/>
          <p:nvPr/>
        </p:nvSpPr>
        <p:spPr>
          <a:xfrm>
            <a:off x="5105400" y="6172200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70C0"/>
                </a:solidFill>
              </a:rPr>
              <a:t>AR Media Objects Loader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  </a:t>
            </a:r>
            <a:r>
              <a:rPr lang="en-US" dirty="0" err="1" smtClean="0"/>
              <a:t>vs</a:t>
            </a:r>
            <a:r>
              <a:rPr lang="en-US" dirty="0" smtClean="0"/>
              <a:t> Objects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963" y="1447800"/>
            <a:ext cx="5172075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Plugin</a:t>
            </a:r>
            <a:r>
              <a:rPr lang="en-US" dirty="0" smtClean="0"/>
              <a:t> Technique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 cstate="print"/>
          <a:srcRect l="8630" r="8459"/>
          <a:stretch>
            <a:fillRect/>
          </a:stretch>
        </p:blipFill>
        <p:spPr bwMode="auto">
          <a:xfrm>
            <a:off x="914400" y="1219200"/>
            <a:ext cx="6953812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/>
        </p:nvGraphicFramePr>
        <p:xfrm>
          <a:off x="152400" y="1219200"/>
          <a:ext cx="8380412" cy="5138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Objects</a:t>
            </a:r>
            <a:endParaRPr lang="en-US" dirty="0"/>
          </a:p>
        </p:txBody>
      </p:sp>
      <p:grpSp>
        <p:nvGrpSpPr>
          <p:cNvPr id="4" name="Content Placeholder 3"/>
          <p:cNvGrpSpPr>
            <a:grpSpLocks noGrp="1"/>
          </p:cNvGrpSpPr>
          <p:nvPr>
            <p:ph sz="quarter" idx="1"/>
          </p:nvPr>
        </p:nvGrpSpPr>
        <p:grpSpPr>
          <a:xfrm>
            <a:off x="457200" y="1524000"/>
            <a:ext cx="8229600" cy="3944285"/>
            <a:chOff x="533400" y="1798320"/>
            <a:chExt cx="7848600" cy="2545080"/>
          </a:xfrm>
        </p:grpSpPr>
        <p:sp>
          <p:nvSpPr>
            <p:cNvPr id="5" name="Rectangle 4"/>
            <p:cNvSpPr/>
            <p:nvPr/>
          </p:nvSpPr>
          <p:spPr>
            <a:xfrm>
              <a:off x="3352800" y="1798320"/>
              <a:ext cx="2286000" cy="54864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ARObject</a:t>
              </a:r>
              <a:endParaRPr lang="en-US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400" y="3794760"/>
              <a:ext cx="1371600" cy="54864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ARText</a:t>
              </a:r>
              <a:endParaRPr lang="en-US" sz="16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3779520"/>
              <a:ext cx="1371600" cy="54864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ARImage</a:t>
              </a:r>
              <a:endParaRPr lang="en-US" sz="16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0200" y="3779520"/>
              <a:ext cx="1371600" cy="54864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AR3DModel</a:t>
              </a:r>
              <a:endParaRPr lang="en-US" sz="16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0" y="3779520"/>
              <a:ext cx="1371600" cy="54864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ARVideo</a:t>
              </a:r>
              <a:endParaRPr lang="en-US" sz="16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10400" y="3779520"/>
              <a:ext cx="1371600" cy="54864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ARSeqImages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Flowchart: Extract 10"/>
            <p:cNvSpPr/>
            <p:nvPr/>
          </p:nvSpPr>
          <p:spPr>
            <a:xfrm>
              <a:off x="4419600" y="2362200"/>
              <a:ext cx="152400" cy="152400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>
              <a:off x="876697" y="3390503"/>
              <a:ext cx="685800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476897" y="3390503"/>
              <a:ext cx="685800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19200" y="3048000"/>
              <a:ext cx="64770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4228306" y="2781300"/>
              <a:ext cx="534194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4152503" y="3390503"/>
              <a:ext cx="685800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352903" y="3390503"/>
              <a:ext cx="685800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753497" y="3390503"/>
              <a:ext cx="685800" cy="7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828800"/>
            <a:ext cx="8229600" cy="5242560"/>
          </a:xfrm>
        </p:spPr>
        <p:txBody>
          <a:bodyPr/>
          <a:lstStyle/>
          <a:p>
            <a:r>
              <a:rPr lang="en-US" dirty="0" smtClean="0"/>
              <a:t>How to design simple a newspaper.</a:t>
            </a:r>
          </a:p>
          <a:p>
            <a:r>
              <a:rPr lang="en-US" dirty="0" smtClean="0"/>
              <a:t>How to add more control </a:t>
            </a:r>
            <a:r>
              <a:rPr lang="en-US" dirty="0" err="1" smtClean="0"/>
              <a:t>plugin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to load, and edit an existing newspaper.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How to design simple a newspaper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emo 1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52401" y="1143000"/>
            <a:ext cx="8839199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How to add more control </a:t>
            </a:r>
            <a:r>
              <a:rPr lang="en-US" sz="3000" dirty="0" err="1" smtClean="0"/>
              <a:t>plugin</a:t>
            </a:r>
            <a:r>
              <a:rPr lang="en-US" sz="30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demo 2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35454" y="1404934"/>
            <a:ext cx="8856146" cy="4982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to load, and edit an existing newspaper.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demo 3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35456" y="1524000"/>
            <a:ext cx="8940017" cy="502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 Presenter</a:t>
            </a:r>
            <a:endParaRPr lang="en-US" dirty="0"/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sz="quarter" idx="1"/>
          </p:nvPr>
        </p:nvGraphicFramePr>
        <p:xfrm>
          <a:off x="457200" y="914400"/>
          <a:ext cx="8229600" cy="524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724402" y="1295400"/>
            <a:ext cx="838620" cy="1005827"/>
            <a:chOff x="6935057" y="2250638"/>
            <a:chExt cx="1296143" cy="1584178"/>
          </a:xfrm>
        </p:grpSpPr>
        <p:sp>
          <p:nvSpPr>
            <p:cNvPr id="46" name="Folded Corner 45"/>
            <p:cNvSpPr/>
            <p:nvPr/>
          </p:nvSpPr>
          <p:spPr>
            <a:xfrm>
              <a:off x="6935057" y="2250638"/>
              <a:ext cx="1296143" cy="1584178"/>
            </a:xfrm>
            <a:prstGeom prst="foldedCorner">
              <a:avLst>
                <a:gd name="adj" fmla="val 24235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800" dirty="0">
                <a:solidFill>
                  <a:srgbClr val="0070C0"/>
                </a:solidFill>
              </a:endParaRPr>
            </a:p>
          </p:txBody>
        </p:sp>
        <p:sp>
          <p:nvSpPr>
            <p:cNvPr id="47" name="Folded Corner 46"/>
            <p:cNvSpPr/>
            <p:nvPr/>
          </p:nvSpPr>
          <p:spPr>
            <a:xfrm>
              <a:off x="6935057" y="2610683"/>
              <a:ext cx="1296143" cy="1224131"/>
            </a:xfrm>
            <a:prstGeom prst="foldedCorner">
              <a:avLst>
                <a:gd name="adj" fmla="val 2423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XML file</a:t>
              </a:r>
              <a:endParaRPr lang="en-GB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86400" y="3352800"/>
            <a:ext cx="2786081" cy="3143270"/>
            <a:chOff x="5893737" y="3774707"/>
            <a:chExt cx="2376264" cy="2684878"/>
          </a:xfrm>
        </p:grpSpPr>
        <p:sp>
          <p:nvSpPr>
            <p:cNvPr id="40" name="Rounded Rectangle 39"/>
            <p:cNvSpPr/>
            <p:nvPr/>
          </p:nvSpPr>
          <p:spPr>
            <a:xfrm>
              <a:off x="6153703" y="4555757"/>
              <a:ext cx="914400" cy="4271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Audio</a:t>
              </a:r>
              <a:endParaRPr lang="en-GB" sz="20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153703" y="5076458"/>
              <a:ext cx="914400" cy="4673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Video</a:t>
              </a:r>
              <a:endParaRPr lang="en-GB" sz="20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193565" y="5076458"/>
              <a:ext cx="914400" cy="4673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Image</a:t>
              </a:r>
              <a:endParaRPr lang="en-GB" sz="20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153703" y="5597158"/>
              <a:ext cx="2003835" cy="72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Sequence of Images</a:t>
              </a:r>
              <a:endParaRPr lang="en-GB" sz="20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193565" y="4555757"/>
              <a:ext cx="914400" cy="4271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err="1" smtClean="0"/>
                <a:t>3D</a:t>
              </a:r>
              <a:r>
                <a:rPr lang="en-US" sz="2000" dirty="0" smtClean="0"/>
                <a:t> Object</a:t>
              </a:r>
              <a:endParaRPr lang="en-GB" sz="20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93737" y="3774707"/>
              <a:ext cx="2376264" cy="2684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 smtClean="0">
                  <a:solidFill>
                    <a:srgbClr val="0070C0"/>
                  </a:solidFill>
                </a:rPr>
                <a:t>Objects management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524000" y="3505200"/>
            <a:ext cx="2057400" cy="1328750"/>
          </a:xfrm>
          <a:prstGeom prst="rect">
            <a:avLst/>
          </a:prstGeom>
          <a:noFill/>
          <a:ln w="381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srgbClr val="0070C0"/>
                </a:solidFill>
              </a:rPr>
              <a:t>System</a:t>
            </a:r>
            <a:endParaRPr lang="en-GB" sz="4000" dirty="0">
              <a:solidFill>
                <a:srgbClr val="0070C0"/>
              </a:solidFill>
            </a:endParaRPr>
          </a:p>
        </p:txBody>
      </p:sp>
      <p:sp>
        <p:nvSpPr>
          <p:cNvPr id="29" name="Up-Down Arrow 28"/>
          <p:cNvSpPr/>
          <p:nvPr/>
        </p:nvSpPr>
        <p:spPr>
          <a:xfrm>
            <a:off x="2133600" y="4800600"/>
            <a:ext cx="864096" cy="13062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Interact</a:t>
            </a:r>
            <a:endParaRPr lang="en-GB" sz="1600" b="1" dirty="0"/>
          </a:p>
        </p:txBody>
      </p:sp>
      <p:sp>
        <p:nvSpPr>
          <p:cNvPr id="30" name="Right Arrow 29"/>
          <p:cNvSpPr/>
          <p:nvPr/>
        </p:nvSpPr>
        <p:spPr>
          <a:xfrm>
            <a:off x="3505200" y="1447800"/>
            <a:ext cx="1143008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/>
              <a:t>Read</a:t>
            </a:r>
            <a:endParaRPr lang="en-GB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395536" y="129742"/>
            <a:ext cx="8352928" cy="6598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1981200" y="1447800"/>
            <a:ext cx="1357322" cy="61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Parsing module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" y="1905000"/>
            <a:ext cx="1295400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 smtClean="0">
                <a:solidFill>
                  <a:srgbClr val="0070C0"/>
                </a:solidFill>
              </a:rPr>
              <a:t>Trackerr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algn="ctr"/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4319804">
            <a:off x="833019" y="2591887"/>
            <a:ext cx="1006161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/>
              <a:t>Info</a:t>
            </a:r>
            <a:endParaRPr lang="en-GB" sz="2400" b="1" dirty="0"/>
          </a:p>
        </p:txBody>
      </p:sp>
      <p:sp>
        <p:nvSpPr>
          <p:cNvPr id="35" name="Up-Down Arrow 34"/>
          <p:cNvSpPr/>
          <p:nvPr/>
        </p:nvSpPr>
        <p:spPr>
          <a:xfrm>
            <a:off x="2209800" y="2133600"/>
            <a:ext cx="762000" cy="13430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Interact</a:t>
            </a:r>
            <a:endParaRPr lang="en-GB" sz="1600" b="1" dirty="0"/>
          </a:p>
        </p:txBody>
      </p:sp>
      <p:sp>
        <p:nvSpPr>
          <p:cNvPr id="36" name="Right Arrow 35"/>
          <p:cNvSpPr/>
          <p:nvPr/>
        </p:nvSpPr>
        <p:spPr>
          <a:xfrm>
            <a:off x="3657600" y="3962400"/>
            <a:ext cx="178595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/>
              <a:t>Set &amp; Get</a:t>
            </a:r>
            <a:endParaRPr lang="en-GB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5029200" y="2362200"/>
            <a:ext cx="22098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Download module</a:t>
            </a:r>
          </a:p>
          <a:p>
            <a:pPr algn="ctr"/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38" name="Up-Down Arrow 37"/>
          <p:cNvSpPr/>
          <p:nvPr/>
        </p:nvSpPr>
        <p:spPr>
          <a:xfrm rot="14737273">
            <a:off x="3753568" y="2083112"/>
            <a:ext cx="864096" cy="17717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 smtClean="0"/>
              <a:t>Interact</a:t>
            </a:r>
            <a:endParaRPr lang="en-GB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1428158" y="6096000"/>
            <a:ext cx="2500330" cy="489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Display module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15440"/>
            <a:ext cx="8229600" cy="5242560"/>
          </a:xfrm>
        </p:spPr>
        <p:txBody>
          <a:bodyPr/>
          <a:lstStyle/>
          <a:p>
            <a:r>
              <a:rPr lang="en-US" dirty="0" smtClean="0"/>
              <a:t>Tracker provides information of markers in the scene</a:t>
            </a:r>
          </a:p>
          <a:p>
            <a:r>
              <a:rPr lang="en-US" dirty="0" smtClean="0"/>
              <a:t>Retrieve and parse XML information to store data of objects</a:t>
            </a:r>
          </a:p>
          <a:p>
            <a:r>
              <a:rPr lang="en-US" dirty="0" smtClean="0"/>
              <a:t>Render objects on screen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229600" cy="5242560"/>
          </a:xfrm>
        </p:spPr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Nien</a:t>
            </a:r>
            <a:r>
              <a:rPr lang="en-US" dirty="0" smtClean="0"/>
              <a:t> Newspaper</a:t>
            </a:r>
          </a:p>
          <a:p>
            <a:r>
              <a:rPr lang="en-US" dirty="0" err="1" smtClean="0"/>
              <a:t>Tuoi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Newspaper</a:t>
            </a:r>
          </a:p>
          <a:p>
            <a:r>
              <a:rPr lang="en-US" dirty="0" smtClean="0"/>
              <a:t>English textbook for eight grade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Nien</a:t>
            </a:r>
            <a:r>
              <a:rPr lang="en-US" dirty="0" smtClean="0"/>
              <a:t> Newspaper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nien_chunk_1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990600" y="1143000"/>
            <a:ext cx="7467600" cy="560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Tuoi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Newspaper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emo_tuoitre_chunk_1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066800" y="1219200"/>
            <a:ext cx="7010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8229600" cy="762000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Introduction to Augmented Reality (AR)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Tuoi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Newspaper (cont)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emo_tuoitre_chunk_2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38200" y="1219200"/>
            <a:ext cx="7086600" cy="531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English textbook for eight grade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1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04800" y="1600200"/>
            <a:ext cx="8181622" cy="4602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English textbook for eight grade (cont)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2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28600" y="1295400"/>
            <a:ext cx="8588023" cy="4830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8229600" cy="762000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Conclusion &amp; Future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15440"/>
            <a:ext cx="8229600" cy="5242560"/>
          </a:xfrm>
        </p:spPr>
        <p:txBody>
          <a:bodyPr/>
          <a:lstStyle/>
          <a:p>
            <a:r>
              <a:rPr lang="en-US" dirty="0" smtClean="0"/>
              <a:t>The overall system can augmented almost printed material.</a:t>
            </a:r>
          </a:p>
          <a:p>
            <a:r>
              <a:rPr lang="en-US" dirty="0" smtClean="0"/>
              <a:t>It also run smoothly and  supports a lot of Android mobile devices.</a:t>
            </a:r>
          </a:p>
          <a:p>
            <a:r>
              <a:rPr lang="en-US" dirty="0" smtClean="0"/>
              <a:t>The architecture is open, (add more media object easily, or use additional libraries…)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530861454"/>
              </p:ext>
            </p:extLst>
          </p:nvPr>
        </p:nvGraphicFramePr>
        <p:xfrm>
          <a:off x="1066800" y="1447800"/>
          <a:ext cx="6858000" cy="436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229600" cy="524256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In our thesis, we use the information from </a:t>
            </a:r>
            <a:r>
              <a:rPr lang="en-US" dirty="0" err="1" smtClean="0"/>
              <a:t>manysources</a:t>
            </a:r>
            <a:r>
              <a:rPr lang="en-US" dirty="0" smtClean="0"/>
              <a:t>, including :</a:t>
            </a:r>
          </a:p>
          <a:p>
            <a:pPr>
              <a:buNone/>
            </a:pPr>
            <a:r>
              <a:rPr lang="en-US" dirty="0" smtClean="0"/>
              <a:t>	- </a:t>
            </a:r>
            <a:r>
              <a:rPr lang="en-US" dirty="0" err="1" smtClean="0"/>
              <a:t>Tuoi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Newspaper (online &amp; printed version)</a:t>
            </a:r>
          </a:p>
          <a:p>
            <a:pPr>
              <a:buNone/>
            </a:pPr>
            <a:r>
              <a:rPr lang="en-US" dirty="0" smtClean="0"/>
              <a:t>	-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Nien</a:t>
            </a:r>
            <a:r>
              <a:rPr lang="en-US" dirty="0" smtClean="0"/>
              <a:t> Newspaper ( online version)</a:t>
            </a:r>
          </a:p>
          <a:p>
            <a:pPr>
              <a:buNone/>
            </a:pPr>
            <a:r>
              <a:rPr lang="en-US" dirty="0" smtClean="0"/>
              <a:t>	- The English text book and associated audio for Eight grade (Vietnam).</a:t>
            </a:r>
          </a:p>
          <a:p>
            <a:pPr>
              <a:buNone/>
            </a:pPr>
            <a:r>
              <a:rPr lang="en-US" dirty="0" smtClean="0"/>
              <a:t>	- Video clips obtained from www.youtube.com</a:t>
            </a:r>
          </a:p>
          <a:p>
            <a:pPr>
              <a:buNone/>
            </a:pPr>
            <a:r>
              <a:rPr lang="en-US" dirty="0" smtClean="0"/>
              <a:t>	…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124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Thank you for your attention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3276600" y="762000"/>
            <a:ext cx="556260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University </a:t>
            </a:r>
            <a:r>
              <a:rPr lang="en-US" sz="2400" smtClean="0">
                <a:solidFill>
                  <a:schemeClr val="bg1"/>
                </a:solidFill>
                <a:latin typeface="+mj-lt"/>
              </a:rPr>
              <a:t>of </a:t>
            </a:r>
            <a:r>
              <a:rPr lang="en-US" sz="2400" smtClean="0">
                <a:solidFill>
                  <a:schemeClr val="bg1"/>
                </a:solidFill>
                <a:latin typeface="+mj-lt"/>
              </a:rPr>
              <a:t>Science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+mj-lt"/>
              </a:rPr>
            </a:b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Advance Program in Computer Science</a:t>
            </a:r>
            <a:endParaRPr lang="en-US" sz="2400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6600" y="1676400"/>
            <a:ext cx="5727700" cy="95071"/>
          </a:xfrm>
          <a:prstGeom prst="rect">
            <a:avLst/>
          </a:prstGeom>
          <a:solidFill>
            <a:srgbClr val="0B4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 descr="HCMUNS-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0"/>
            <a:ext cx="12065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In [5], Azuma defines it as a derivation from virtual reality “Augmented Reality (AR) is a variation of Virtual Environments (VE), or Virtual Reality as it is more commonly called. </a:t>
            </a:r>
          </a:p>
          <a:p>
            <a:pPr algn="ctr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2500" b="1" dirty="0" smtClean="0"/>
              <a:t>Real World + Digital World = Augmented Real World</a:t>
            </a: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Reality 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4600" y="5067300"/>
            <a:ext cx="8229600" cy="3581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Augment the real world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7924800" cy="307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6397823"/>
            <a:ext cx="6360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i="1" dirty="0" smtClean="0"/>
              <a:t>Source:</a:t>
            </a:r>
            <a:r>
              <a:rPr lang="en-US" sz="1400" dirty="0" smtClean="0"/>
              <a:t> </a:t>
            </a:r>
            <a:r>
              <a:rPr lang="en-US" sz="1400" i="1" dirty="0" smtClean="0"/>
              <a:t>Introduce Augmented Reality and its application, </a:t>
            </a:r>
            <a:r>
              <a:rPr lang="en-US" sz="1400" i="1" dirty="0" err="1" smtClean="0"/>
              <a:t>Siggraph</a:t>
            </a:r>
            <a:r>
              <a:rPr lang="en-US" sz="1400" i="1" dirty="0" smtClean="0"/>
              <a:t> Asia 2010)</a:t>
            </a:r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4038600" y="45720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248400" cy="53553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Augmented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fld id="{E7E4128F-7317-4BE2-93C9-4CC970D1011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Content Placeholder 4" descr="ARTex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2514600" cy="2045208"/>
          </a:xfrm>
        </p:spPr>
      </p:pic>
      <p:sp>
        <p:nvSpPr>
          <p:cNvPr id="6" name="TextBox 5"/>
          <p:cNvSpPr txBox="1"/>
          <p:nvPr/>
        </p:nvSpPr>
        <p:spPr>
          <a:xfrm>
            <a:off x="762000" y="1143000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Text</a:t>
            </a:r>
            <a:endParaRPr lang="en-US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1066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Image</a:t>
            </a:r>
            <a:endParaRPr lang="en-US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791200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Video/ Audio</a:t>
            </a:r>
            <a:endParaRPr lang="en-US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6" name="Picture 5" descr="C:\Users\HONGTHUAN\Desktop\Img slide\unifeye_print_p4_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86200"/>
            <a:ext cx="2514600" cy="188395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9600" y="57912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3D  Model</a:t>
            </a:r>
            <a:endParaRPr lang="en-US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60198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Combination</a:t>
            </a:r>
            <a:endParaRPr lang="en-US" b="1" dirty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3400" y="40386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3810000"/>
            <a:ext cx="229076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447800"/>
            <a:ext cx="2438400" cy="204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5-Point Star 22"/>
          <p:cNvSpPr/>
          <p:nvPr/>
        </p:nvSpPr>
        <p:spPr>
          <a:xfrm rot="18716074">
            <a:off x="3320598" y="3082031"/>
            <a:ext cx="2284411" cy="2161257"/>
          </a:xfrm>
          <a:prstGeom prst="star5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33333E-6 -1.50786E-6 L -0.1625 -0.2481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-1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6244 L -0.2375 0.0596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  <p:bldP spid="17" grpId="0"/>
      <p:bldP spid="19" grpId="0"/>
      <p:bldP spid="21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4184"/>
            <a:ext cx="5562600" cy="53553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fld id="{E7E4128F-7317-4BE2-93C9-4CC970D1011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2591" y="1414463"/>
            <a:ext cx="8313694" cy="5138737"/>
          </a:xfrm>
          <a:prstGeom prst="rect">
            <a:avLst/>
          </a:prstGeom>
          <a:noFill/>
          <a:ln>
            <a:noFill/>
          </a:ln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228600" y="1447800"/>
            <a:ext cx="2688403" cy="2286000"/>
            <a:chOff x="457199" y="1447800"/>
            <a:chExt cx="2688403" cy="22860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57200" y="1447800"/>
              <a:ext cx="26670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>
              <a:normAutofit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marL="274320" marR="0" lvl="0" indent="-27432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Healthcare</a:t>
              </a: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</p:txBody>
        </p:sp>
        <p:pic>
          <p:nvPicPr>
            <p:cNvPr id="9" name="Picture 2" descr="H:\UD_YT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199" y="1447801"/>
              <a:ext cx="2688403" cy="1904999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</p:pic>
      </p:grpSp>
      <p:grpSp>
        <p:nvGrpSpPr>
          <p:cNvPr id="5" name="Group 36"/>
          <p:cNvGrpSpPr/>
          <p:nvPr/>
        </p:nvGrpSpPr>
        <p:grpSpPr>
          <a:xfrm>
            <a:off x="3200400" y="1447800"/>
            <a:ext cx="2667001" cy="2286000"/>
            <a:chOff x="3200400" y="1447800"/>
            <a:chExt cx="2667001" cy="2286000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00401" y="1447800"/>
              <a:ext cx="26670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>
              <a:normAutofit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marL="274320" marR="0" lvl="0" indent="-27432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Consolas" pitchFamily="49" charset="0"/>
                </a:rPr>
                <a:t>Education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</p:txBody>
        </p:sp>
        <p:pic>
          <p:nvPicPr>
            <p:cNvPr id="31" name="Picture 3" descr="H:\UD_GiaoDuc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1447801"/>
              <a:ext cx="2667000" cy="19049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</p:pic>
      </p:grpSp>
      <p:grpSp>
        <p:nvGrpSpPr>
          <p:cNvPr id="7" name="Group 37"/>
          <p:cNvGrpSpPr/>
          <p:nvPr/>
        </p:nvGrpSpPr>
        <p:grpSpPr>
          <a:xfrm>
            <a:off x="6172200" y="1447800"/>
            <a:ext cx="2667001" cy="2286000"/>
            <a:chOff x="6172200" y="1447800"/>
            <a:chExt cx="2667001" cy="2286000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6172201" y="1447800"/>
              <a:ext cx="26670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>
              <a:normAutofit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marL="274320" marR="0" lvl="0" indent="-27432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Consolas" pitchFamily="49" charset="0"/>
                </a:rPr>
                <a:t>Production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</p:txBody>
        </p:sp>
        <p:pic>
          <p:nvPicPr>
            <p:cNvPr id="33" name="Picture 8" descr="H:\UD_SanXuat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2200" y="1447800"/>
              <a:ext cx="2667000" cy="185123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</p:pic>
      </p:grpSp>
      <p:grpSp>
        <p:nvGrpSpPr>
          <p:cNvPr id="10" name="Group 38"/>
          <p:cNvGrpSpPr/>
          <p:nvPr/>
        </p:nvGrpSpPr>
        <p:grpSpPr>
          <a:xfrm>
            <a:off x="228600" y="4191000"/>
            <a:ext cx="2679785" cy="2286000"/>
            <a:chOff x="228600" y="4191000"/>
            <a:chExt cx="2679785" cy="2286000"/>
          </a:xfrm>
        </p:grpSpPr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28601" y="4191000"/>
              <a:ext cx="26670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>
              <a:normAutofit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marL="274320" marR="0" lvl="0" indent="-27432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Consolas" pitchFamily="49" charset="0"/>
                </a:rPr>
                <a:t>Multimedia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</p:txBody>
        </p:sp>
        <p:pic>
          <p:nvPicPr>
            <p:cNvPr id="34" name="Picture 5" descr="H:\UD_TruyenThong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" y="4191000"/>
              <a:ext cx="2679785" cy="1905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</p:pic>
      </p:grpSp>
      <p:grpSp>
        <p:nvGrpSpPr>
          <p:cNvPr id="11" name="Group 39"/>
          <p:cNvGrpSpPr/>
          <p:nvPr/>
        </p:nvGrpSpPr>
        <p:grpSpPr>
          <a:xfrm>
            <a:off x="3200400" y="4191000"/>
            <a:ext cx="2667001" cy="2286000"/>
            <a:chOff x="3200400" y="4191000"/>
            <a:chExt cx="2667001" cy="2286000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200401" y="4191000"/>
              <a:ext cx="26670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>
              <a:normAutofit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endPara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marL="274320" marR="0" lvl="0" indent="-27432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None/>
                <a:tabLst/>
                <a:defRPr/>
              </a:pPr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Advertisement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tabLst/>
                <a:defRPr/>
              </a:pPr>
              <a:endPara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/>
                </a:buClr>
                <a:buSzPct val="95000"/>
                <a:buFont typeface="Wingdings 2"/>
                <a:buChar char=""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endParaRPr>
            </a:p>
          </p:txBody>
        </p:sp>
        <p:pic>
          <p:nvPicPr>
            <p:cNvPr id="35" name="Picture 7" descr="H:\UD_QuangCa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00400" y="4191000"/>
              <a:ext cx="2649829" cy="1905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</p:pic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6172201" y="4191000"/>
            <a:ext cx="2667000" cy="2286000"/>
          </a:xfrm>
          <a:prstGeom prst="rect">
            <a:avLst/>
          </a:prstGeom>
          <a:noFill/>
          <a:ln>
            <a:noFill/>
          </a:ln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Consolas" pitchFamily="49" charset="0"/>
              </a:rPr>
              <a:t>Mobile contexts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3200" y="655022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1C2986">
                    <a:lumMod val="40000"/>
                    <a:lumOff val="60000"/>
                  </a:srgbClr>
                </a:solidFill>
              </a:rPr>
              <a:t>(Introduce Augmented Reality and its application, </a:t>
            </a:r>
            <a:r>
              <a:rPr lang="en-US" sz="1400" i="1" dirty="0" err="1" smtClean="0">
                <a:solidFill>
                  <a:srgbClr val="1C2986">
                    <a:lumMod val="40000"/>
                    <a:lumOff val="60000"/>
                  </a:srgbClr>
                </a:solidFill>
              </a:rPr>
              <a:t>Siggraph</a:t>
            </a:r>
            <a:r>
              <a:rPr lang="en-US" sz="1400" i="1" dirty="0" smtClean="0">
                <a:solidFill>
                  <a:srgbClr val="1C2986">
                    <a:lumMod val="40000"/>
                    <a:lumOff val="60000"/>
                  </a:srgbClr>
                </a:solidFill>
              </a:rPr>
              <a:t> Asia 2010)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4191000"/>
            <a:ext cx="2667000" cy="192405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Newspaper Idea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demo 5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81000" y="1143000"/>
            <a:ext cx="8382000" cy="48577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5943600"/>
            <a:ext cx="8229600" cy="762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Harry Potter film’s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Newspaper</a:t>
            </a:r>
          </a:p>
          <a:p>
            <a:pPr lvl="0" algn="ctr">
              <a:spcBef>
                <a:spcPct val="0"/>
              </a:spcBef>
            </a:pPr>
            <a:r>
              <a:rPr lang="en-US" sz="1700" dirty="0" smtClean="0">
                <a:latin typeface="Arial" pitchFamily="34" charset="0"/>
                <a:ea typeface="+mj-ea"/>
                <a:cs typeface="Arial" pitchFamily="34" charset="0"/>
              </a:rPr>
              <a:t>(source: http://wizardingworldpark.com)</a:t>
            </a:r>
            <a:endParaRPr kumimoji="0" lang="en-US" sz="17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3545304247"/>
              </p:ext>
            </p:extLst>
          </p:nvPr>
        </p:nvGraphicFramePr>
        <p:xfrm>
          <a:off x="914400" y="1524000"/>
          <a:ext cx="7033294" cy="4479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[LV-08HC][OGRE3D][0841223-0841124]Slide bao ve luan van</Template>
  <TotalTime>1438</TotalTime>
  <Words>703</Words>
  <Application>Microsoft Office PowerPoint</Application>
  <PresentationFormat>On-screen Show (4:3)</PresentationFormat>
  <Paragraphs>211</Paragraphs>
  <Slides>37</Slides>
  <Notes>3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Origin</vt:lpstr>
      <vt:lpstr>DESIGNER AND PRESENTER FOR  MEDIA-AUGMENTED PRINTED MATERIAL WITH MOBILE DEVICES </vt:lpstr>
      <vt:lpstr>Outline</vt:lpstr>
      <vt:lpstr>Introduction to Augmented Reality (AR)</vt:lpstr>
      <vt:lpstr>Augmented Reality</vt:lpstr>
      <vt:lpstr>Augmented Reality (cont)</vt:lpstr>
      <vt:lpstr>Augmented information</vt:lpstr>
      <vt:lpstr>AR applications</vt:lpstr>
      <vt:lpstr>Augmented Newspaper Idea</vt:lpstr>
      <vt:lpstr>Objectives</vt:lpstr>
      <vt:lpstr>Theoretical Background </vt:lpstr>
      <vt:lpstr>AR application platform</vt:lpstr>
      <vt:lpstr>Define markers</vt:lpstr>
      <vt:lpstr>Download resource</vt:lpstr>
      <vt:lpstr>Process of a QCAR-based AR application</vt:lpstr>
      <vt:lpstr>AR Designer &amp; Presenter Module</vt:lpstr>
      <vt:lpstr>System Overview</vt:lpstr>
      <vt:lpstr>AR Designer</vt:lpstr>
      <vt:lpstr>Marker  vs Objects</vt:lpstr>
      <vt:lpstr>Plugin Technique</vt:lpstr>
      <vt:lpstr>Media Objects</vt:lpstr>
      <vt:lpstr>Demonstration</vt:lpstr>
      <vt:lpstr>How to design simple a newspaper</vt:lpstr>
      <vt:lpstr>How to add more control plugin.</vt:lpstr>
      <vt:lpstr>How to load, and edit an existing newspaper.</vt:lpstr>
      <vt:lpstr>AR Presenter</vt:lpstr>
      <vt:lpstr>AR Presenter</vt:lpstr>
      <vt:lpstr>Demonstration</vt:lpstr>
      <vt:lpstr>Thanh Nien Newspaper</vt:lpstr>
      <vt:lpstr>Tuoi Tre Newspaper</vt:lpstr>
      <vt:lpstr>Tuoi Tre Newspaper (cont)</vt:lpstr>
      <vt:lpstr>English textbook for eight grade</vt:lpstr>
      <vt:lpstr>English textbook for eight grade (cont)</vt:lpstr>
      <vt:lpstr>Conclusion &amp; Future Work</vt:lpstr>
      <vt:lpstr>Conclusion</vt:lpstr>
      <vt:lpstr>Future work</vt:lpstr>
      <vt:lpstr>Credit</vt:lpstr>
      <vt:lpstr>Thank you for your attention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AND PRESENTER  FOR MEDIA-AUGMENTED PRINTED MATERIAL WITH MOBILE DEVICES </dc:title>
  <dc:creator>PATL</dc:creator>
  <cp:lastModifiedBy>PATL</cp:lastModifiedBy>
  <cp:revision>22</cp:revision>
  <dcterms:created xsi:type="dcterms:W3CDTF">2011-06-01T08:35:47Z</dcterms:created>
  <dcterms:modified xsi:type="dcterms:W3CDTF">2011-06-24T07:57:37Z</dcterms:modified>
</cp:coreProperties>
</file>